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4" r:id="rId6"/>
    <p:sldId id="259" r:id="rId7"/>
    <p:sldId id="265" r:id="rId8"/>
    <p:sldId id="266" r:id="rId9"/>
    <p:sldId id="267" r:id="rId10"/>
    <p:sldId id="268" r:id="rId11"/>
    <p:sldId id="269" r:id="rId12"/>
    <p:sldId id="270" r:id="rId13"/>
    <p:sldId id="271" r:id="rId14"/>
    <p:sldId id="272" r:id="rId15"/>
    <p:sldId id="273" r:id="rId16"/>
    <p:sldId id="274" r:id="rId17"/>
    <p:sldId id="275" r:id="rId18"/>
    <p:sldId id="260" r:id="rId19"/>
    <p:sldId id="261" r:id="rId20"/>
    <p:sldId id="262"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C-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955147C-00ED-4D73-B14C-78BCA66BA652}" type="datetimeFigureOut">
              <a:rPr lang="en-US" smtClean="0"/>
              <a:t>3/21/2014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49A8981-FB20-4654-B7A1-33F820DD4062}"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55147C-00ED-4D73-B14C-78BCA66BA652}"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A8981-FB20-4654-B7A1-33F820DD40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55147C-00ED-4D73-B14C-78BCA66BA652}"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A8981-FB20-4654-B7A1-33F820DD40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55147C-00ED-4D73-B14C-78BCA66BA652}"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A8981-FB20-4654-B7A1-33F820DD40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55147C-00ED-4D73-B14C-78BCA66BA652}"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A8981-FB20-4654-B7A1-33F820DD406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955147C-00ED-4D73-B14C-78BCA66BA652}"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A8981-FB20-4654-B7A1-33F820DD4062}"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55147C-00ED-4D73-B14C-78BCA66BA652}" type="datetimeFigureOut">
              <a:rPr lang="en-US" smtClean="0"/>
              <a:t>3/21/2014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9A8981-FB20-4654-B7A1-33F820DD40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55147C-00ED-4D73-B14C-78BCA66BA652}" type="datetimeFigureOut">
              <a:rPr lang="en-US" smtClean="0"/>
              <a:t>3/21/2014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9A8981-FB20-4654-B7A1-33F820DD40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5147C-00ED-4D73-B14C-78BCA66BA652}" type="datetimeFigureOut">
              <a:rPr lang="en-US" smtClean="0"/>
              <a:t>3/21/2014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9A8981-FB20-4654-B7A1-33F820DD40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955147C-00ED-4D73-B14C-78BCA66BA652}" type="datetimeFigureOut">
              <a:rPr lang="en-US" smtClean="0"/>
              <a:t>3/21/2014</a:t>
            </a:fld>
            <a:endParaRPr lang="en-US"/>
          </a:p>
        </p:txBody>
      </p:sp>
      <p:sp>
        <p:nvSpPr>
          <p:cNvPr id="7" name="Slide Number Placeholder 6"/>
          <p:cNvSpPr>
            <a:spLocks noGrp="1"/>
          </p:cNvSpPr>
          <p:nvPr>
            <p:ph type="sldNum" sz="quarter" idx="12"/>
          </p:nvPr>
        </p:nvSpPr>
        <p:spPr/>
        <p:txBody>
          <a:bodyPr/>
          <a:lstStyle/>
          <a:p>
            <a:fld id="{D49A8981-FB20-4654-B7A1-33F820DD4062}"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5147C-00ED-4D73-B14C-78BCA66BA652}" type="datetimeFigureOut">
              <a:rPr lang="en-US" smtClean="0"/>
              <a:t>3/21/2014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49A8981-FB20-4654-B7A1-33F820DD406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955147C-00ED-4D73-B14C-78BCA66BA652}" type="datetimeFigureOut">
              <a:rPr lang="en-US" smtClean="0"/>
              <a:t>3/21/2014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49A8981-FB20-4654-B7A1-33F820DD406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blog.placeboeffect.com/wp-content/uploads/2013/12/laughter-medicine.jpg"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ntocc.org/WhoWeServe/Consumers.aspx" TargetMode="External"/><Relationship Id="rId3" Type="http://schemas.openxmlformats.org/officeDocument/2006/relationships/hyperlink" Target="http://www.caregiveraction.org/" TargetMode="External"/><Relationship Id="rId7" Type="http://schemas.openxmlformats.org/officeDocument/2006/relationships/hyperlink" Target="http://www.caring.com/" TargetMode="External"/><Relationship Id="rId2" Type="http://schemas.openxmlformats.org/officeDocument/2006/relationships/hyperlink" Target="http://www.care-givers.com/" TargetMode="External"/><Relationship Id="rId1" Type="http://schemas.openxmlformats.org/officeDocument/2006/relationships/slideLayout" Target="../slideLayouts/slideLayout2.xml"/><Relationship Id="rId6" Type="http://schemas.openxmlformats.org/officeDocument/2006/relationships/hyperlink" Target="http://www.lotsahelpinghands.com/" TargetMode="External"/><Relationship Id="rId5" Type="http://schemas.openxmlformats.org/officeDocument/2006/relationships/hyperlink" Target="http://www.nextstepincare.org/" TargetMode="External"/><Relationship Id="rId4" Type="http://schemas.openxmlformats.org/officeDocument/2006/relationships/hyperlink" Target="http://www.caregiving.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3810000" cy="4800600"/>
          </a:xfrm>
        </p:spPr>
        <p:txBody>
          <a:bodyPr>
            <a:noAutofit/>
          </a:bodyPr>
          <a:lstStyle/>
          <a:p>
            <a:pPr algn="ctr"/>
            <a:r>
              <a:rPr lang="en-US" sz="5400" b="1" dirty="0" smtClean="0">
                <a:solidFill>
                  <a:schemeClr val="tx1">
                    <a:lumMod val="85000"/>
                    <a:lumOff val="15000"/>
                  </a:schemeClr>
                </a:solidFill>
              </a:rPr>
              <a:t>Caring for Caregivers</a:t>
            </a:r>
            <a:r>
              <a:rPr lang="en-US" sz="4200" b="1" dirty="0">
                <a:solidFill>
                  <a:schemeClr val="tx1">
                    <a:lumMod val="85000"/>
                    <a:lumOff val="15000"/>
                  </a:schemeClr>
                </a:solidFill>
              </a:rPr>
              <a:t/>
            </a:r>
            <a:br>
              <a:rPr lang="en-US" sz="4200" b="1" dirty="0">
                <a:solidFill>
                  <a:schemeClr val="tx1">
                    <a:lumMod val="85000"/>
                    <a:lumOff val="15000"/>
                  </a:schemeClr>
                </a:solidFill>
              </a:rPr>
            </a:br>
            <a:r>
              <a:rPr lang="en-US" sz="4200" b="1" dirty="0" smtClean="0">
                <a:solidFill>
                  <a:schemeClr val="tx1">
                    <a:lumMod val="85000"/>
                    <a:lumOff val="15000"/>
                  </a:schemeClr>
                </a:solidFill>
              </a:rPr>
              <a:t/>
            </a:r>
            <a:br>
              <a:rPr lang="en-US" sz="4200" b="1" dirty="0" smtClean="0">
                <a:solidFill>
                  <a:schemeClr val="tx1">
                    <a:lumMod val="85000"/>
                    <a:lumOff val="15000"/>
                  </a:schemeClr>
                </a:solidFill>
              </a:rPr>
            </a:br>
            <a:r>
              <a:rPr lang="en-US" sz="3800" b="1" dirty="0" smtClean="0">
                <a:solidFill>
                  <a:schemeClr val="tx1">
                    <a:lumMod val="85000"/>
                    <a:lumOff val="15000"/>
                  </a:schemeClr>
                </a:solidFill>
              </a:rPr>
              <a:t>Perspectives on Life From the Other Side of the Bed</a:t>
            </a:r>
            <a:endParaRPr lang="en-US" sz="3800" b="1" dirty="0">
              <a:solidFill>
                <a:schemeClr val="tx1">
                  <a:lumMod val="85000"/>
                  <a:lumOff val="15000"/>
                </a:schemeClr>
              </a:solidFill>
            </a:endParaRPr>
          </a:p>
        </p:txBody>
      </p:sp>
      <p:sp>
        <p:nvSpPr>
          <p:cNvPr id="3" name="Subtitle 2"/>
          <p:cNvSpPr>
            <a:spLocks noGrp="1"/>
          </p:cNvSpPr>
          <p:nvPr>
            <p:ph type="subTitle" idx="1"/>
          </p:nvPr>
        </p:nvSpPr>
        <p:spPr/>
        <p:txBody>
          <a:bodyPr/>
          <a:lstStyle/>
          <a:p>
            <a:pPr algn="ctr"/>
            <a:r>
              <a:rPr lang="en-US" dirty="0" err="1" smtClean="0"/>
              <a:t>AgrAbility</a:t>
            </a:r>
            <a:r>
              <a:rPr lang="en-US" dirty="0" smtClean="0"/>
              <a:t> National Training Workshop, April 2, 2014</a:t>
            </a:r>
          </a:p>
          <a:p>
            <a:pPr algn="ctr"/>
            <a:r>
              <a:rPr lang="en-US" dirty="0" smtClean="0"/>
              <a:t>Kathy Smith ~ JoBeth Rath ~ Tess McKeel</a:t>
            </a:r>
            <a:endParaRPr lang="en-US" dirty="0"/>
          </a:p>
        </p:txBody>
      </p:sp>
    </p:spTree>
    <p:extLst>
      <p:ext uri="{BB962C8B-B14F-4D97-AF65-F5344CB8AC3E}">
        <p14:creationId xmlns:p14="http://schemas.microsoft.com/office/powerpoint/2010/main" val="52712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543800" cy="722864"/>
          </a:xfrm>
        </p:spPr>
        <p:txBody>
          <a:bodyPr>
            <a:normAutofit/>
          </a:bodyPr>
          <a:lstStyle/>
          <a:p>
            <a:pPr algn="ctr"/>
            <a:r>
              <a:rPr lang="en-US" sz="3400" b="1" dirty="0" smtClean="0">
                <a:solidFill>
                  <a:schemeClr val="tx1">
                    <a:lumMod val="85000"/>
                    <a:lumOff val="15000"/>
                  </a:schemeClr>
                </a:solidFill>
              </a:rPr>
              <a:t>So many emotions, so little time.</a:t>
            </a:r>
            <a:endParaRPr lang="en-US" sz="3400" b="1" dirty="0">
              <a:solidFill>
                <a:schemeClr val="tx1">
                  <a:lumMod val="85000"/>
                  <a:lumOff val="15000"/>
                </a:schemeClr>
              </a:solidFill>
            </a:endParaRPr>
          </a:p>
        </p:txBody>
      </p:sp>
      <p:sp>
        <p:nvSpPr>
          <p:cNvPr id="3" name="Content Placeholder 2"/>
          <p:cNvSpPr>
            <a:spLocks noGrp="1"/>
          </p:cNvSpPr>
          <p:nvPr>
            <p:ph idx="1"/>
          </p:nvPr>
        </p:nvSpPr>
        <p:spPr>
          <a:xfrm>
            <a:off x="1043492" y="1600200"/>
            <a:ext cx="6777317" cy="4232429"/>
          </a:xfrm>
        </p:spPr>
        <p:txBody>
          <a:bodyPr>
            <a:normAutofit fontScale="85000" lnSpcReduction="10000"/>
          </a:bodyPr>
          <a:lstStyle/>
          <a:p>
            <a:r>
              <a:rPr lang="en-US" sz="2600" b="1" dirty="0" smtClean="0"/>
              <a:t>Resentment</a:t>
            </a:r>
            <a:endParaRPr lang="en-US" sz="2600" b="1" dirty="0" smtClean="0"/>
          </a:p>
          <a:p>
            <a:pPr lvl="1"/>
            <a:r>
              <a:rPr lang="en-US" sz="2000" dirty="0" smtClean="0">
                <a:solidFill>
                  <a:schemeClr val="tx1">
                    <a:lumMod val="85000"/>
                    <a:lumOff val="15000"/>
                  </a:schemeClr>
                </a:solidFill>
                <a:cs typeface="Aharoni" panose="02010803020104030203" pitchFamily="2" charset="-79"/>
              </a:rPr>
              <a:t>No time for myself</a:t>
            </a:r>
          </a:p>
          <a:p>
            <a:pPr lvl="1"/>
            <a:r>
              <a:rPr lang="en-US" sz="2000" dirty="0" smtClean="0">
                <a:solidFill>
                  <a:schemeClr val="tx1">
                    <a:lumMod val="85000"/>
                    <a:lumOff val="15000"/>
                  </a:schemeClr>
                </a:solidFill>
                <a:cs typeface="Aharoni" panose="02010803020104030203" pitchFamily="2" charset="-79"/>
              </a:rPr>
              <a:t>Cancelled appointments / engagements / vacations / social outings</a:t>
            </a:r>
          </a:p>
          <a:p>
            <a:pPr lvl="1"/>
            <a:r>
              <a:rPr lang="en-US" sz="2000" dirty="0" smtClean="0">
                <a:solidFill>
                  <a:schemeClr val="tx1">
                    <a:lumMod val="85000"/>
                    <a:lumOff val="15000"/>
                  </a:schemeClr>
                </a:solidFill>
                <a:cs typeface="Aharoni" panose="02010803020104030203" pitchFamily="2" charset="-79"/>
              </a:rPr>
              <a:t>Have to do and take care of EVERYTHING</a:t>
            </a:r>
          </a:p>
          <a:p>
            <a:pPr lvl="1"/>
            <a:r>
              <a:rPr lang="en-US" sz="2000" dirty="0" smtClean="0">
                <a:solidFill>
                  <a:schemeClr val="tx1">
                    <a:lumMod val="85000"/>
                    <a:lumOff val="15000"/>
                  </a:schemeClr>
                </a:solidFill>
                <a:cs typeface="Aharoni" panose="02010803020104030203" pitchFamily="2" charset="-79"/>
              </a:rPr>
              <a:t>Places you can’t go, things you can’t do</a:t>
            </a:r>
          </a:p>
          <a:p>
            <a:pPr lvl="1"/>
            <a:r>
              <a:rPr lang="en-US" sz="2000" dirty="0" smtClean="0">
                <a:solidFill>
                  <a:schemeClr val="tx1">
                    <a:lumMod val="85000"/>
                    <a:lumOff val="15000"/>
                  </a:schemeClr>
                </a:solidFill>
                <a:cs typeface="Aharoni" panose="02010803020104030203" pitchFamily="2" charset="-79"/>
              </a:rPr>
              <a:t>Embarrassing moments</a:t>
            </a:r>
          </a:p>
          <a:p>
            <a:pPr lvl="1"/>
            <a:r>
              <a:rPr lang="en-US" sz="2000" dirty="0" smtClean="0">
                <a:solidFill>
                  <a:schemeClr val="tx1">
                    <a:lumMod val="85000"/>
                    <a:lumOff val="15000"/>
                  </a:schemeClr>
                </a:solidFill>
                <a:cs typeface="Aharoni" panose="02010803020104030203" pitchFamily="2" charset="-79"/>
              </a:rPr>
              <a:t>My beautiful home is not so beautiful anymore</a:t>
            </a:r>
          </a:p>
          <a:p>
            <a:pPr lvl="1"/>
            <a:r>
              <a:rPr lang="en-US" sz="2000" dirty="0" smtClean="0">
                <a:solidFill>
                  <a:schemeClr val="tx1">
                    <a:lumMod val="85000"/>
                    <a:lumOff val="15000"/>
                  </a:schemeClr>
                </a:solidFill>
                <a:cs typeface="Aharoni" panose="02010803020104030203" pitchFamily="2" charset="-79"/>
              </a:rPr>
              <a:t>Why am I the only one helping</a:t>
            </a:r>
            <a:r>
              <a:rPr lang="en-US" sz="2000" dirty="0" smtClean="0">
                <a:solidFill>
                  <a:schemeClr val="tx1">
                    <a:lumMod val="85000"/>
                    <a:lumOff val="15000"/>
                  </a:schemeClr>
                </a:solidFill>
                <a:cs typeface="Aharoni" panose="02010803020104030203" pitchFamily="2" charset="-79"/>
              </a:rPr>
              <a:t>???</a:t>
            </a:r>
          </a:p>
          <a:p>
            <a:pPr lvl="1"/>
            <a:r>
              <a:rPr lang="en-US" sz="2000" dirty="0" smtClean="0">
                <a:solidFill>
                  <a:schemeClr val="tx1">
                    <a:lumMod val="85000"/>
                    <a:lumOff val="15000"/>
                  </a:schemeClr>
                </a:solidFill>
                <a:cs typeface="Aharoni" panose="02010803020104030203" pitchFamily="2" charset="-79"/>
              </a:rPr>
              <a:t>Why are they only helping him/her, when I am the one doing everything???</a:t>
            </a:r>
            <a:endParaRPr lang="en-US" sz="2000" dirty="0" smtClean="0">
              <a:solidFill>
                <a:schemeClr val="tx1">
                  <a:lumMod val="85000"/>
                  <a:lumOff val="15000"/>
                </a:schemeClr>
              </a:solidFill>
              <a:cs typeface="Aharoni" panose="02010803020104030203" pitchFamily="2" charset="-79"/>
            </a:endParaRPr>
          </a:p>
          <a:p>
            <a:pPr marL="365760" lvl="1" indent="0">
              <a:buNone/>
            </a:pPr>
            <a:endParaRPr lang="en-US" sz="2000" dirty="0" smtClean="0">
              <a:solidFill>
                <a:schemeClr val="tx1">
                  <a:lumMod val="85000"/>
                  <a:lumOff val="15000"/>
                </a:schemeClr>
              </a:solidFill>
              <a:cs typeface="Aharoni" panose="02010803020104030203" pitchFamily="2" charset="-79"/>
            </a:endParaRPr>
          </a:p>
          <a:p>
            <a:pPr marL="365760" lvl="1" indent="0">
              <a:buNone/>
            </a:pPr>
            <a:r>
              <a:rPr lang="en-US" sz="2000" b="1" dirty="0" smtClean="0">
                <a:solidFill>
                  <a:schemeClr val="tx1">
                    <a:lumMod val="85000"/>
                    <a:lumOff val="15000"/>
                  </a:schemeClr>
                </a:solidFill>
                <a:cs typeface="Aharoni" panose="02010803020104030203" pitchFamily="2" charset="-79"/>
              </a:rPr>
              <a:t>Risks of Resentment: </a:t>
            </a:r>
            <a:r>
              <a:rPr lang="en-US" sz="2000" dirty="0" smtClean="0">
                <a:solidFill>
                  <a:schemeClr val="tx1">
                    <a:lumMod val="85000"/>
                    <a:lumOff val="15000"/>
                  </a:schemeClr>
                </a:solidFill>
                <a:cs typeface="Aharoni" panose="02010803020104030203" pitchFamily="2" charset="-79"/>
              </a:rPr>
              <a:t>Without enough support or non-caregiving outlets, feelings of being ignored, abandoned or criticized can fester into anger and depression.</a:t>
            </a:r>
            <a:endParaRPr lang="en-US" sz="2000" dirty="0" smtClean="0">
              <a:solidFill>
                <a:schemeClr val="tx1">
                  <a:lumMod val="85000"/>
                  <a:lumOff val="15000"/>
                </a:schemeClr>
              </a:solidFill>
              <a:cs typeface="Aharoni" panose="02010803020104030203" pitchFamily="2" charset="-79"/>
            </a:endParaRPr>
          </a:p>
        </p:txBody>
      </p:sp>
    </p:spTree>
    <p:extLst>
      <p:ext uri="{BB962C8B-B14F-4D97-AF65-F5344CB8AC3E}">
        <p14:creationId xmlns:p14="http://schemas.microsoft.com/office/powerpoint/2010/main" val="3400931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543800" cy="722864"/>
          </a:xfrm>
        </p:spPr>
        <p:txBody>
          <a:bodyPr>
            <a:normAutofit/>
          </a:bodyPr>
          <a:lstStyle/>
          <a:p>
            <a:pPr algn="ctr"/>
            <a:r>
              <a:rPr lang="en-US" sz="3400" b="1" dirty="0" smtClean="0">
                <a:solidFill>
                  <a:schemeClr val="tx1">
                    <a:lumMod val="85000"/>
                    <a:lumOff val="15000"/>
                  </a:schemeClr>
                </a:solidFill>
              </a:rPr>
              <a:t>So many emotions, so little time.</a:t>
            </a:r>
            <a:endParaRPr lang="en-US" sz="3400" b="1" dirty="0">
              <a:solidFill>
                <a:schemeClr val="tx1">
                  <a:lumMod val="85000"/>
                  <a:lumOff val="15000"/>
                </a:schemeClr>
              </a:solidFill>
            </a:endParaRPr>
          </a:p>
        </p:txBody>
      </p:sp>
      <p:sp>
        <p:nvSpPr>
          <p:cNvPr id="3" name="Content Placeholder 2"/>
          <p:cNvSpPr>
            <a:spLocks noGrp="1"/>
          </p:cNvSpPr>
          <p:nvPr>
            <p:ph idx="1"/>
          </p:nvPr>
        </p:nvSpPr>
        <p:spPr>
          <a:xfrm>
            <a:off x="1043492" y="1600200"/>
            <a:ext cx="6777317" cy="4232429"/>
          </a:xfrm>
        </p:spPr>
        <p:txBody>
          <a:bodyPr>
            <a:normAutofit fontScale="92500" lnSpcReduction="20000"/>
          </a:bodyPr>
          <a:lstStyle/>
          <a:p>
            <a:r>
              <a:rPr lang="en-US" sz="2600" b="1" dirty="0" smtClean="0"/>
              <a:t>Worry</a:t>
            </a:r>
            <a:endParaRPr lang="en-US" sz="2600" b="1" dirty="0" smtClean="0"/>
          </a:p>
          <a:p>
            <a:pPr lvl="1"/>
            <a:r>
              <a:rPr lang="en-US" sz="2000" dirty="0" smtClean="0">
                <a:solidFill>
                  <a:schemeClr val="tx1">
                    <a:lumMod val="85000"/>
                    <a:lumOff val="15000"/>
                  </a:schemeClr>
                </a:solidFill>
                <a:cs typeface="Aharoni" panose="02010803020104030203" pitchFamily="2" charset="-79"/>
              </a:rPr>
              <a:t>Do we have the right doctors?</a:t>
            </a:r>
          </a:p>
          <a:p>
            <a:pPr lvl="1"/>
            <a:r>
              <a:rPr lang="en-US" sz="2000" dirty="0" smtClean="0">
                <a:solidFill>
                  <a:schemeClr val="tx1">
                    <a:lumMod val="85000"/>
                    <a:lumOff val="15000"/>
                  </a:schemeClr>
                </a:solidFill>
                <a:cs typeface="Aharoni" panose="02010803020104030203" pitchFamily="2" charset="-79"/>
              </a:rPr>
              <a:t>Are we doing the right things?</a:t>
            </a:r>
            <a:endParaRPr lang="en-US" sz="2000" dirty="0" smtClean="0">
              <a:solidFill>
                <a:schemeClr val="tx1">
                  <a:lumMod val="85000"/>
                  <a:lumOff val="15000"/>
                </a:schemeClr>
              </a:solidFill>
              <a:cs typeface="Aharoni" panose="02010803020104030203" pitchFamily="2" charset="-79"/>
            </a:endParaRPr>
          </a:p>
          <a:p>
            <a:pPr lvl="1"/>
            <a:r>
              <a:rPr lang="en-US" sz="2000" dirty="0" smtClean="0">
                <a:solidFill>
                  <a:schemeClr val="tx1">
                    <a:lumMod val="85000"/>
                    <a:lumOff val="15000"/>
                  </a:schemeClr>
                </a:solidFill>
                <a:cs typeface="Aharoni" panose="02010803020104030203" pitchFamily="2" charset="-79"/>
              </a:rPr>
              <a:t>Is this the right equipment?</a:t>
            </a:r>
          </a:p>
          <a:p>
            <a:pPr lvl="1"/>
            <a:r>
              <a:rPr lang="en-US" sz="2000" dirty="0" smtClean="0">
                <a:solidFill>
                  <a:schemeClr val="tx1">
                    <a:lumMod val="85000"/>
                    <a:lumOff val="15000"/>
                  </a:schemeClr>
                </a:solidFill>
                <a:cs typeface="Aharoni" panose="02010803020104030203" pitchFamily="2" charset="-79"/>
              </a:rPr>
              <a:t>How will we ever pay for all of this?</a:t>
            </a:r>
          </a:p>
          <a:p>
            <a:pPr lvl="1"/>
            <a:r>
              <a:rPr lang="en-US" sz="2000" dirty="0" smtClean="0">
                <a:solidFill>
                  <a:schemeClr val="tx1">
                    <a:lumMod val="85000"/>
                    <a:lumOff val="15000"/>
                  </a:schemeClr>
                </a:solidFill>
                <a:cs typeface="Aharoni" panose="02010803020104030203" pitchFamily="2" charset="-79"/>
              </a:rPr>
              <a:t>Is this going to work?</a:t>
            </a:r>
          </a:p>
          <a:p>
            <a:pPr lvl="1"/>
            <a:r>
              <a:rPr lang="en-US" sz="2000" dirty="0" smtClean="0">
                <a:solidFill>
                  <a:schemeClr val="tx1">
                    <a:lumMod val="85000"/>
                    <a:lumOff val="15000"/>
                  </a:schemeClr>
                </a:solidFill>
                <a:cs typeface="Aharoni" panose="02010803020104030203" pitchFamily="2" charset="-79"/>
              </a:rPr>
              <a:t>Will life ever feel normal again?</a:t>
            </a:r>
          </a:p>
          <a:p>
            <a:pPr lvl="1"/>
            <a:r>
              <a:rPr lang="en-US" sz="2000" dirty="0" smtClean="0">
                <a:solidFill>
                  <a:schemeClr val="tx1">
                    <a:lumMod val="85000"/>
                    <a:lumOff val="15000"/>
                  </a:schemeClr>
                </a:solidFill>
                <a:cs typeface="Aharoni" panose="02010803020104030203" pitchFamily="2" charset="-79"/>
              </a:rPr>
              <a:t>Am I going to be able to keep up with this?</a:t>
            </a:r>
            <a:endParaRPr lang="en-US" sz="2000" dirty="0" smtClean="0">
              <a:solidFill>
                <a:schemeClr val="tx1">
                  <a:lumMod val="85000"/>
                  <a:lumOff val="15000"/>
                </a:schemeClr>
              </a:solidFill>
              <a:cs typeface="Aharoni" panose="02010803020104030203" pitchFamily="2" charset="-79"/>
            </a:endParaRPr>
          </a:p>
          <a:p>
            <a:pPr marL="365760" lvl="1" indent="0">
              <a:buNone/>
            </a:pPr>
            <a:endParaRPr lang="en-US" sz="2000" dirty="0" smtClean="0">
              <a:solidFill>
                <a:schemeClr val="tx1">
                  <a:lumMod val="85000"/>
                  <a:lumOff val="15000"/>
                </a:schemeClr>
              </a:solidFill>
              <a:cs typeface="Aharoni" panose="02010803020104030203" pitchFamily="2" charset="-79"/>
            </a:endParaRPr>
          </a:p>
          <a:p>
            <a:pPr marL="365760" lvl="1" indent="0">
              <a:buNone/>
            </a:pPr>
            <a:r>
              <a:rPr lang="en-US" sz="2000" b="1" dirty="0" smtClean="0">
                <a:solidFill>
                  <a:schemeClr val="tx1">
                    <a:lumMod val="85000"/>
                    <a:lumOff val="15000"/>
                  </a:schemeClr>
                </a:solidFill>
                <a:cs typeface="Aharoni" panose="02010803020104030203" pitchFamily="2" charset="-79"/>
              </a:rPr>
              <a:t>Worry has </a:t>
            </a:r>
            <a:r>
              <a:rPr lang="en-US" sz="2000" b="1" dirty="0" smtClean="0">
                <a:solidFill>
                  <a:schemeClr val="tx1">
                    <a:lumMod val="85000"/>
                    <a:lumOff val="15000"/>
                  </a:schemeClr>
                </a:solidFill>
                <a:cs typeface="Aharoni" panose="02010803020104030203" pitchFamily="2" charset="-79"/>
              </a:rPr>
              <a:t>risks!  </a:t>
            </a:r>
          </a:p>
          <a:p>
            <a:pPr marL="365760" lvl="1" indent="0">
              <a:buNone/>
            </a:pPr>
            <a:r>
              <a:rPr lang="en-US" sz="2000" dirty="0" smtClean="0">
                <a:solidFill>
                  <a:schemeClr val="tx1">
                    <a:lumMod val="85000"/>
                    <a:lumOff val="15000"/>
                  </a:schemeClr>
                </a:solidFill>
                <a:cs typeface="Aharoni" panose="02010803020104030203" pitchFamily="2" charset="-79"/>
              </a:rPr>
              <a:t>Being concerned is harmless.  Obsessing, however, can disrupt sleep, cause headaches, overeating, </a:t>
            </a:r>
            <a:r>
              <a:rPr lang="en-US" sz="2000" dirty="0" err="1" smtClean="0">
                <a:solidFill>
                  <a:schemeClr val="tx1">
                    <a:lumMod val="85000"/>
                    <a:lumOff val="15000"/>
                  </a:schemeClr>
                </a:solidFill>
                <a:cs typeface="Aharoni" panose="02010803020104030203" pitchFamily="2" charset="-79"/>
              </a:rPr>
              <a:t>undereating</a:t>
            </a:r>
            <a:r>
              <a:rPr lang="en-US" sz="2000" dirty="0" smtClean="0">
                <a:solidFill>
                  <a:schemeClr val="tx1">
                    <a:lumMod val="85000"/>
                    <a:lumOff val="15000"/>
                  </a:schemeClr>
                </a:solidFill>
                <a:cs typeface="Aharoni" panose="02010803020104030203" pitchFamily="2" charset="-79"/>
              </a:rPr>
              <a:t>, intestinal issues and high blood pressure.</a:t>
            </a:r>
            <a:endParaRPr lang="en-US" sz="2000" dirty="0">
              <a:solidFill>
                <a:schemeClr val="accent6">
                  <a:lumMod val="50000"/>
                </a:schemeClr>
              </a:solidFill>
              <a:cs typeface="Aharoni" panose="02010803020104030203" pitchFamily="2" charset="-79"/>
            </a:endParaRPr>
          </a:p>
          <a:p>
            <a:pPr lvl="1"/>
            <a:endParaRPr lang="en-US" sz="2000" dirty="0"/>
          </a:p>
        </p:txBody>
      </p:sp>
    </p:spTree>
    <p:extLst>
      <p:ext uri="{BB962C8B-B14F-4D97-AF65-F5344CB8AC3E}">
        <p14:creationId xmlns:p14="http://schemas.microsoft.com/office/powerpoint/2010/main" val="360002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543800" cy="722864"/>
          </a:xfrm>
        </p:spPr>
        <p:txBody>
          <a:bodyPr>
            <a:normAutofit/>
          </a:bodyPr>
          <a:lstStyle/>
          <a:p>
            <a:pPr algn="ctr"/>
            <a:r>
              <a:rPr lang="en-US" sz="3400" b="1" dirty="0" smtClean="0">
                <a:solidFill>
                  <a:schemeClr val="tx1">
                    <a:lumMod val="85000"/>
                    <a:lumOff val="15000"/>
                  </a:schemeClr>
                </a:solidFill>
              </a:rPr>
              <a:t>So many emotions, so little time.</a:t>
            </a:r>
            <a:endParaRPr lang="en-US" sz="3400" b="1" dirty="0">
              <a:solidFill>
                <a:schemeClr val="tx1">
                  <a:lumMod val="85000"/>
                  <a:lumOff val="15000"/>
                </a:schemeClr>
              </a:solidFill>
            </a:endParaRPr>
          </a:p>
        </p:txBody>
      </p:sp>
      <p:sp>
        <p:nvSpPr>
          <p:cNvPr id="3" name="Content Placeholder 2"/>
          <p:cNvSpPr>
            <a:spLocks noGrp="1"/>
          </p:cNvSpPr>
          <p:nvPr>
            <p:ph idx="1"/>
          </p:nvPr>
        </p:nvSpPr>
        <p:spPr>
          <a:xfrm>
            <a:off x="1043492" y="1600200"/>
            <a:ext cx="6777317" cy="4232429"/>
          </a:xfrm>
        </p:spPr>
        <p:txBody>
          <a:bodyPr>
            <a:normAutofit fontScale="85000" lnSpcReduction="20000"/>
          </a:bodyPr>
          <a:lstStyle/>
          <a:p>
            <a:r>
              <a:rPr lang="en-US" sz="2600" b="1" dirty="0" smtClean="0"/>
              <a:t>Loneliness</a:t>
            </a:r>
            <a:endParaRPr lang="en-US" sz="2600" b="1" dirty="0" smtClean="0"/>
          </a:p>
          <a:p>
            <a:pPr lvl="1"/>
            <a:r>
              <a:rPr lang="en-US" sz="2000" dirty="0" smtClean="0">
                <a:solidFill>
                  <a:schemeClr val="tx1">
                    <a:lumMod val="85000"/>
                    <a:lumOff val="15000"/>
                  </a:schemeClr>
                </a:solidFill>
                <a:cs typeface="Aharoni" panose="02010803020104030203" pitchFamily="2" charset="-79"/>
              </a:rPr>
              <a:t>Friends and family back away due to uncertainty, fear, or a belief they aren’t wanted around.</a:t>
            </a:r>
          </a:p>
          <a:p>
            <a:pPr lvl="1"/>
            <a:r>
              <a:rPr lang="en-US" sz="2000" dirty="0" smtClean="0">
                <a:solidFill>
                  <a:schemeClr val="tx1">
                    <a:lumMod val="85000"/>
                    <a:lumOff val="15000"/>
                  </a:schemeClr>
                </a:solidFill>
                <a:cs typeface="Aharoni" panose="02010803020104030203" pitchFamily="2" charset="-79"/>
              </a:rPr>
              <a:t>New demands on your time mean no time for your own activities and outside interests and the people you used to see.</a:t>
            </a:r>
            <a:endParaRPr lang="en-US" sz="2000" dirty="0" smtClean="0">
              <a:solidFill>
                <a:schemeClr val="tx1">
                  <a:lumMod val="85000"/>
                  <a:lumOff val="15000"/>
                </a:schemeClr>
              </a:solidFill>
              <a:cs typeface="Aharoni" panose="02010803020104030203" pitchFamily="2" charset="-79"/>
            </a:endParaRPr>
          </a:p>
          <a:p>
            <a:pPr lvl="1"/>
            <a:r>
              <a:rPr lang="en-US" sz="2000" dirty="0" smtClean="0">
                <a:solidFill>
                  <a:schemeClr val="tx1">
                    <a:lumMod val="85000"/>
                    <a:lumOff val="15000"/>
                  </a:schemeClr>
                </a:solidFill>
                <a:cs typeface="Aharoni" panose="02010803020104030203" pitchFamily="2" charset="-79"/>
              </a:rPr>
              <a:t>Loss of companionship in the way you were used to when your loved one is the one you are caring for.</a:t>
            </a:r>
          </a:p>
          <a:p>
            <a:pPr lvl="1"/>
            <a:r>
              <a:rPr lang="en-US" sz="2000" dirty="0" smtClean="0">
                <a:solidFill>
                  <a:schemeClr val="tx1">
                    <a:lumMod val="85000"/>
                    <a:lumOff val="15000"/>
                  </a:schemeClr>
                </a:solidFill>
                <a:cs typeface="Aharoni" panose="02010803020104030203" pitchFamily="2" charset="-79"/>
              </a:rPr>
              <a:t>Inability to go places and do things you used to.</a:t>
            </a:r>
          </a:p>
          <a:p>
            <a:pPr lvl="1"/>
            <a:r>
              <a:rPr lang="en-US" sz="2000" dirty="0" smtClean="0">
                <a:solidFill>
                  <a:schemeClr val="tx1">
                    <a:lumMod val="85000"/>
                    <a:lumOff val="15000"/>
                  </a:schemeClr>
                </a:solidFill>
                <a:cs typeface="Aharoni" panose="02010803020104030203" pitchFamily="2" charset="-79"/>
              </a:rPr>
              <a:t>Feeling that no one else is experiencing what you are.</a:t>
            </a:r>
          </a:p>
          <a:p>
            <a:pPr marL="365760" lvl="1" indent="0">
              <a:buNone/>
            </a:pPr>
            <a:endParaRPr lang="en-US" sz="2000" dirty="0" smtClean="0">
              <a:solidFill>
                <a:schemeClr val="tx1">
                  <a:lumMod val="85000"/>
                  <a:lumOff val="15000"/>
                </a:schemeClr>
              </a:solidFill>
              <a:cs typeface="Aharoni" panose="02010803020104030203" pitchFamily="2" charset="-79"/>
            </a:endParaRPr>
          </a:p>
          <a:p>
            <a:pPr marL="365760" lvl="1" indent="0">
              <a:buNone/>
            </a:pPr>
            <a:r>
              <a:rPr lang="en-US" sz="2000" b="1" dirty="0" smtClean="0">
                <a:solidFill>
                  <a:schemeClr val="tx1">
                    <a:lumMod val="85000"/>
                    <a:lumOff val="15000"/>
                  </a:schemeClr>
                </a:solidFill>
                <a:cs typeface="Aharoni" panose="02010803020104030203" pitchFamily="2" charset="-79"/>
              </a:rPr>
              <a:t>Feeling lonely has </a:t>
            </a:r>
            <a:r>
              <a:rPr lang="en-US" sz="2000" b="1" dirty="0" smtClean="0">
                <a:solidFill>
                  <a:schemeClr val="tx1">
                    <a:lumMod val="85000"/>
                    <a:lumOff val="15000"/>
                  </a:schemeClr>
                </a:solidFill>
                <a:cs typeface="Aharoni" panose="02010803020104030203" pitchFamily="2" charset="-79"/>
              </a:rPr>
              <a:t>risks!  </a:t>
            </a:r>
          </a:p>
          <a:p>
            <a:pPr marL="365760" lvl="1" indent="0">
              <a:buNone/>
            </a:pPr>
            <a:r>
              <a:rPr lang="en-US" sz="2000" dirty="0" smtClean="0">
                <a:solidFill>
                  <a:schemeClr val="tx1">
                    <a:lumMod val="85000"/>
                    <a:lumOff val="15000"/>
                  </a:schemeClr>
                </a:solidFill>
                <a:cs typeface="Aharoni" panose="02010803020104030203" pitchFamily="2" charset="-79"/>
              </a:rPr>
              <a:t>Altered emotional states occur when our social networks change.  Loneliness can lead to overeating, excessive drinking, smoking or drug use.  Isolation can create stress and stress related illnesses.</a:t>
            </a:r>
            <a:endParaRPr lang="en-US" sz="2000" dirty="0">
              <a:solidFill>
                <a:schemeClr val="accent6">
                  <a:lumMod val="50000"/>
                </a:schemeClr>
              </a:solidFill>
              <a:cs typeface="Aharoni" panose="02010803020104030203" pitchFamily="2" charset="-79"/>
            </a:endParaRPr>
          </a:p>
          <a:p>
            <a:pPr lvl="1"/>
            <a:endParaRPr lang="en-US" sz="2000" dirty="0"/>
          </a:p>
        </p:txBody>
      </p:sp>
    </p:spTree>
    <p:extLst>
      <p:ext uri="{BB962C8B-B14F-4D97-AF65-F5344CB8AC3E}">
        <p14:creationId xmlns:p14="http://schemas.microsoft.com/office/powerpoint/2010/main" val="242994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543800" cy="722864"/>
          </a:xfrm>
        </p:spPr>
        <p:txBody>
          <a:bodyPr>
            <a:normAutofit/>
          </a:bodyPr>
          <a:lstStyle/>
          <a:p>
            <a:pPr algn="ctr"/>
            <a:r>
              <a:rPr lang="en-US" sz="3400" b="1" dirty="0" smtClean="0">
                <a:solidFill>
                  <a:schemeClr val="tx1">
                    <a:lumMod val="85000"/>
                    <a:lumOff val="15000"/>
                  </a:schemeClr>
                </a:solidFill>
              </a:rPr>
              <a:t>So many emotions, so little time.</a:t>
            </a:r>
            <a:endParaRPr lang="en-US" sz="3400" b="1" dirty="0">
              <a:solidFill>
                <a:schemeClr val="tx1">
                  <a:lumMod val="85000"/>
                  <a:lumOff val="15000"/>
                </a:schemeClr>
              </a:solidFill>
            </a:endParaRPr>
          </a:p>
        </p:txBody>
      </p:sp>
      <p:sp>
        <p:nvSpPr>
          <p:cNvPr id="3" name="Content Placeholder 2"/>
          <p:cNvSpPr>
            <a:spLocks noGrp="1"/>
          </p:cNvSpPr>
          <p:nvPr>
            <p:ph idx="1"/>
          </p:nvPr>
        </p:nvSpPr>
        <p:spPr>
          <a:xfrm>
            <a:off x="1043492" y="1600200"/>
            <a:ext cx="6777317" cy="4232429"/>
          </a:xfrm>
        </p:spPr>
        <p:txBody>
          <a:bodyPr>
            <a:normAutofit lnSpcReduction="10000"/>
          </a:bodyPr>
          <a:lstStyle/>
          <a:p>
            <a:r>
              <a:rPr lang="en-US" sz="2600" b="1" dirty="0" smtClean="0"/>
              <a:t>Grief</a:t>
            </a:r>
            <a:endParaRPr lang="en-US" sz="2600" b="1" dirty="0" smtClean="0"/>
          </a:p>
          <a:p>
            <a:pPr lvl="1"/>
            <a:r>
              <a:rPr lang="en-US" sz="2000" dirty="0" smtClean="0">
                <a:solidFill>
                  <a:schemeClr val="tx1">
                    <a:lumMod val="85000"/>
                    <a:lumOff val="15000"/>
                  </a:schemeClr>
                </a:solidFill>
                <a:cs typeface="Aharoni" panose="02010803020104030203" pitchFamily="2" charset="-79"/>
              </a:rPr>
              <a:t>Sadness about what has been lost.</a:t>
            </a:r>
          </a:p>
          <a:p>
            <a:pPr lvl="1"/>
            <a:r>
              <a:rPr lang="en-US" sz="2000" dirty="0" smtClean="0">
                <a:solidFill>
                  <a:schemeClr val="tx1">
                    <a:lumMod val="85000"/>
                    <a:lumOff val="15000"/>
                  </a:schemeClr>
                </a:solidFill>
                <a:cs typeface="Aharoni" panose="02010803020104030203" pitchFamily="2" charset="-79"/>
              </a:rPr>
              <a:t>Sadness about what might be lost.</a:t>
            </a:r>
          </a:p>
          <a:p>
            <a:pPr lvl="1"/>
            <a:r>
              <a:rPr lang="en-US" sz="2000" dirty="0" smtClean="0">
                <a:solidFill>
                  <a:schemeClr val="tx1">
                    <a:lumMod val="85000"/>
                    <a:lumOff val="15000"/>
                  </a:schemeClr>
                </a:solidFill>
                <a:cs typeface="Aharoni" panose="02010803020104030203" pitchFamily="2" charset="-79"/>
              </a:rPr>
              <a:t>Sadness about life changes that you have no control over.</a:t>
            </a:r>
          </a:p>
          <a:p>
            <a:pPr lvl="1"/>
            <a:r>
              <a:rPr lang="en-US" sz="2000" dirty="0" smtClean="0">
                <a:solidFill>
                  <a:schemeClr val="tx1">
                    <a:lumMod val="85000"/>
                    <a:lumOff val="15000"/>
                  </a:schemeClr>
                </a:solidFill>
                <a:cs typeface="Aharoni" panose="02010803020104030203" pitchFamily="2" charset="-79"/>
              </a:rPr>
              <a:t>Sadness for what your loved one must experience.</a:t>
            </a:r>
            <a:endParaRPr lang="en-US" sz="2000" dirty="0" smtClean="0">
              <a:solidFill>
                <a:schemeClr val="tx1">
                  <a:lumMod val="85000"/>
                  <a:lumOff val="15000"/>
                </a:schemeClr>
              </a:solidFill>
              <a:cs typeface="Aharoni" panose="02010803020104030203" pitchFamily="2" charset="-79"/>
            </a:endParaRPr>
          </a:p>
          <a:p>
            <a:pPr marL="365760" lvl="1" indent="0">
              <a:buNone/>
            </a:pPr>
            <a:endParaRPr lang="en-US" sz="2000" dirty="0" smtClean="0">
              <a:solidFill>
                <a:schemeClr val="tx1">
                  <a:lumMod val="85000"/>
                  <a:lumOff val="15000"/>
                </a:schemeClr>
              </a:solidFill>
              <a:cs typeface="Aharoni" panose="02010803020104030203" pitchFamily="2" charset="-79"/>
            </a:endParaRPr>
          </a:p>
          <a:p>
            <a:pPr marL="365760" lvl="1" indent="0">
              <a:buNone/>
            </a:pPr>
            <a:r>
              <a:rPr lang="en-US" sz="2000" b="1" dirty="0" smtClean="0">
                <a:solidFill>
                  <a:schemeClr val="tx1">
                    <a:lumMod val="85000"/>
                    <a:lumOff val="15000"/>
                  </a:schemeClr>
                </a:solidFill>
                <a:cs typeface="Aharoni" panose="02010803020104030203" pitchFamily="2" charset="-79"/>
              </a:rPr>
              <a:t>Grief has </a:t>
            </a:r>
            <a:r>
              <a:rPr lang="en-US" sz="2000" b="1" dirty="0" smtClean="0">
                <a:solidFill>
                  <a:schemeClr val="tx1">
                    <a:lumMod val="85000"/>
                    <a:lumOff val="15000"/>
                  </a:schemeClr>
                </a:solidFill>
                <a:cs typeface="Aharoni" panose="02010803020104030203" pitchFamily="2" charset="-79"/>
              </a:rPr>
              <a:t>risks!  </a:t>
            </a:r>
          </a:p>
          <a:p>
            <a:pPr marL="365760" lvl="1" indent="0">
              <a:buNone/>
            </a:pPr>
            <a:r>
              <a:rPr lang="en-US" sz="2000" dirty="0" smtClean="0">
                <a:solidFill>
                  <a:schemeClr val="tx1">
                    <a:lumMod val="85000"/>
                    <a:lumOff val="15000"/>
                  </a:schemeClr>
                </a:solidFill>
                <a:cs typeface="Aharoni" panose="02010803020104030203" pitchFamily="2" charset="-79"/>
              </a:rPr>
              <a:t>Depression is real, and can be a trigger for behaviors that are not healthy.  Depression also leads to illness and chronic issues.</a:t>
            </a:r>
            <a:endParaRPr lang="en-US" sz="2000" dirty="0">
              <a:solidFill>
                <a:schemeClr val="accent6">
                  <a:lumMod val="50000"/>
                </a:schemeClr>
              </a:solidFill>
              <a:cs typeface="Aharoni" panose="02010803020104030203" pitchFamily="2" charset="-79"/>
            </a:endParaRPr>
          </a:p>
          <a:p>
            <a:pPr lvl="1"/>
            <a:endParaRPr lang="en-US" sz="2000" dirty="0"/>
          </a:p>
        </p:txBody>
      </p:sp>
    </p:spTree>
    <p:extLst>
      <p:ext uri="{BB962C8B-B14F-4D97-AF65-F5344CB8AC3E}">
        <p14:creationId xmlns:p14="http://schemas.microsoft.com/office/powerpoint/2010/main" val="164839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543800" cy="722864"/>
          </a:xfrm>
        </p:spPr>
        <p:txBody>
          <a:bodyPr>
            <a:normAutofit/>
          </a:bodyPr>
          <a:lstStyle/>
          <a:p>
            <a:pPr algn="ctr"/>
            <a:r>
              <a:rPr lang="en-US" sz="3400" b="1" dirty="0" smtClean="0">
                <a:solidFill>
                  <a:schemeClr val="tx1">
                    <a:lumMod val="85000"/>
                    <a:lumOff val="15000"/>
                  </a:schemeClr>
                </a:solidFill>
              </a:rPr>
              <a:t>So many emotions, so little time.</a:t>
            </a:r>
            <a:endParaRPr lang="en-US" sz="3400" b="1" dirty="0">
              <a:solidFill>
                <a:schemeClr val="tx1">
                  <a:lumMod val="85000"/>
                  <a:lumOff val="15000"/>
                </a:schemeClr>
              </a:solidFill>
            </a:endParaRPr>
          </a:p>
        </p:txBody>
      </p:sp>
      <p:sp>
        <p:nvSpPr>
          <p:cNvPr id="3" name="Content Placeholder 2"/>
          <p:cNvSpPr>
            <a:spLocks noGrp="1"/>
          </p:cNvSpPr>
          <p:nvPr>
            <p:ph idx="1"/>
          </p:nvPr>
        </p:nvSpPr>
        <p:spPr>
          <a:xfrm>
            <a:off x="1043492" y="1600200"/>
            <a:ext cx="6777317" cy="4232429"/>
          </a:xfrm>
        </p:spPr>
        <p:txBody>
          <a:bodyPr>
            <a:normAutofit fontScale="92500" lnSpcReduction="10000"/>
          </a:bodyPr>
          <a:lstStyle/>
          <a:p>
            <a:r>
              <a:rPr lang="en-US" sz="2600" b="1" dirty="0" smtClean="0"/>
              <a:t>Jealous</a:t>
            </a:r>
            <a:endParaRPr lang="en-US" sz="2600" b="1" dirty="0" smtClean="0"/>
          </a:p>
          <a:p>
            <a:pPr lvl="1"/>
            <a:r>
              <a:rPr lang="en-US" sz="2000" dirty="0" smtClean="0">
                <a:solidFill>
                  <a:schemeClr val="tx1">
                    <a:lumMod val="85000"/>
                    <a:lumOff val="15000"/>
                  </a:schemeClr>
                </a:solidFill>
                <a:cs typeface="Aharoni" panose="02010803020104030203" pitchFamily="2" charset="-79"/>
              </a:rPr>
              <a:t>Now that your loved one is garnering all the attention, does anyone care about you?</a:t>
            </a:r>
          </a:p>
          <a:p>
            <a:pPr lvl="1"/>
            <a:r>
              <a:rPr lang="en-US" sz="2000" dirty="0" smtClean="0">
                <a:solidFill>
                  <a:schemeClr val="tx1">
                    <a:lumMod val="85000"/>
                    <a:lumOff val="15000"/>
                  </a:schemeClr>
                </a:solidFill>
                <a:cs typeface="Aharoni" panose="02010803020104030203" pitchFamily="2" charset="-79"/>
              </a:rPr>
              <a:t>The glory goes to the one receiving the care – “you are doing so well.”  “look how much you are accomplishing.”  While the caregiver behind all that is happening gets no recognition.</a:t>
            </a:r>
          </a:p>
          <a:p>
            <a:pPr lvl="1"/>
            <a:r>
              <a:rPr lang="en-US" sz="2000" dirty="0" smtClean="0">
                <a:solidFill>
                  <a:schemeClr val="tx1">
                    <a:lumMod val="85000"/>
                    <a:lumOff val="15000"/>
                  </a:schemeClr>
                </a:solidFill>
                <a:cs typeface="Aharoni" panose="02010803020104030203" pitchFamily="2" charset="-79"/>
              </a:rPr>
              <a:t>Caregiving provides no time for rest, while rest is important for the one you are caring for.</a:t>
            </a:r>
          </a:p>
          <a:p>
            <a:pPr marL="365760" lvl="1" indent="0">
              <a:buNone/>
            </a:pPr>
            <a:endParaRPr lang="en-US" sz="2000" dirty="0" smtClean="0">
              <a:solidFill>
                <a:schemeClr val="tx1">
                  <a:lumMod val="85000"/>
                  <a:lumOff val="15000"/>
                </a:schemeClr>
              </a:solidFill>
              <a:cs typeface="Aharoni" panose="02010803020104030203" pitchFamily="2" charset="-79"/>
            </a:endParaRPr>
          </a:p>
          <a:p>
            <a:pPr marL="365760" lvl="1" indent="0">
              <a:buNone/>
            </a:pPr>
            <a:r>
              <a:rPr lang="en-US" sz="2000" b="1" dirty="0" smtClean="0">
                <a:solidFill>
                  <a:schemeClr val="tx1">
                    <a:lumMod val="85000"/>
                    <a:lumOff val="15000"/>
                  </a:schemeClr>
                </a:solidFill>
                <a:cs typeface="Aharoni" panose="02010803020104030203" pitchFamily="2" charset="-79"/>
              </a:rPr>
              <a:t>Being caught on the jealousy train … </a:t>
            </a:r>
            <a:r>
              <a:rPr lang="en-US" sz="2000" dirty="0" smtClean="0">
                <a:solidFill>
                  <a:schemeClr val="tx1">
                    <a:lumMod val="85000"/>
                    <a:lumOff val="15000"/>
                  </a:schemeClr>
                </a:solidFill>
                <a:cs typeface="Aharoni" panose="02010803020104030203" pitchFamily="2" charset="-79"/>
              </a:rPr>
              <a:t>can cause you to loose out on opportunities for help, build resentment, and lead to many of the unhealthy emotions we discussed such as anger.</a:t>
            </a:r>
            <a:endParaRPr lang="en-US" sz="2000" dirty="0">
              <a:solidFill>
                <a:schemeClr val="accent6">
                  <a:lumMod val="50000"/>
                </a:schemeClr>
              </a:solidFill>
              <a:cs typeface="Aharoni" panose="02010803020104030203" pitchFamily="2" charset="-79"/>
            </a:endParaRPr>
          </a:p>
          <a:p>
            <a:pPr lvl="1"/>
            <a:endParaRPr lang="en-US" sz="2000" dirty="0"/>
          </a:p>
        </p:txBody>
      </p:sp>
    </p:spTree>
    <p:extLst>
      <p:ext uri="{BB962C8B-B14F-4D97-AF65-F5344CB8AC3E}">
        <p14:creationId xmlns:p14="http://schemas.microsoft.com/office/powerpoint/2010/main" val="1354474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2819400"/>
            <a:ext cx="3017520" cy="1515036"/>
          </a:xfrm>
        </p:spPr>
        <p:txBody>
          <a:bodyPr>
            <a:normAutofit/>
          </a:bodyPr>
          <a:lstStyle/>
          <a:p>
            <a:pPr algn="ctr"/>
            <a:r>
              <a:rPr lang="en-US" sz="5800" b="1" dirty="0" smtClean="0"/>
              <a:t>Video</a:t>
            </a:r>
            <a:endParaRPr lang="en-US" sz="5800" b="1" dirty="0"/>
          </a:p>
        </p:txBody>
      </p:sp>
    </p:spTree>
    <p:extLst>
      <p:ext uri="{BB962C8B-B14F-4D97-AF65-F5344CB8AC3E}">
        <p14:creationId xmlns:p14="http://schemas.microsoft.com/office/powerpoint/2010/main" val="355432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4400"/>
            <a:ext cx="4876800" cy="3657600"/>
          </a:xfrm>
          <a:prstGeom prst="rect">
            <a:avLst/>
          </a:prstGeom>
          <a:ln>
            <a:noFill/>
          </a:ln>
          <a:effectLst>
            <a:softEdge rad="112500"/>
          </a:effectLst>
        </p:spPr>
      </p:pic>
      <p:sp>
        <p:nvSpPr>
          <p:cNvPr id="3" name="TextBox 2"/>
          <p:cNvSpPr txBox="1"/>
          <p:nvPr/>
        </p:nvSpPr>
        <p:spPr>
          <a:xfrm>
            <a:off x="914400" y="4572000"/>
            <a:ext cx="7467600" cy="1384995"/>
          </a:xfrm>
          <a:prstGeom prst="rect">
            <a:avLst/>
          </a:prstGeom>
          <a:noFill/>
        </p:spPr>
        <p:txBody>
          <a:bodyPr wrap="square" rtlCol="0">
            <a:spAutoFit/>
          </a:bodyPr>
          <a:lstStyle/>
          <a:p>
            <a:pPr algn="ctr"/>
            <a:r>
              <a:rPr lang="en-US" sz="4200" b="1" dirty="0" smtClean="0">
                <a:solidFill>
                  <a:srgbClr val="003300"/>
                </a:solidFill>
                <a:latin typeface="Comic Sans MS" panose="030F0702030302020204" pitchFamily="66" charset="0"/>
              </a:rPr>
              <a:t>Find the Humor in Your Situation!</a:t>
            </a:r>
            <a:endParaRPr lang="en-US" sz="4200" b="1" dirty="0">
              <a:solidFill>
                <a:srgbClr val="003300"/>
              </a:solidFill>
              <a:latin typeface="Comic Sans MS" panose="030F0702030302020204" pitchFamily="66" charset="0"/>
            </a:endParaRPr>
          </a:p>
        </p:txBody>
      </p:sp>
      <p:sp>
        <p:nvSpPr>
          <p:cNvPr id="4" name="TextBox 3"/>
          <p:cNvSpPr txBox="1"/>
          <p:nvPr/>
        </p:nvSpPr>
        <p:spPr>
          <a:xfrm>
            <a:off x="5867400" y="914400"/>
            <a:ext cx="2590800" cy="954107"/>
          </a:xfrm>
          <a:prstGeom prst="rect">
            <a:avLst/>
          </a:prstGeom>
          <a:noFill/>
          <a:ln w="3175">
            <a:solidFill>
              <a:schemeClr val="tx1"/>
            </a:solidFill>
          </a:ln>
        </p:spPr>
        <p:txBody>
          <a:bodyPr wrap="square" rtlCol="0">
            <a:spAutoFit/>
          </a:bodyPr>
          <a:lstStyle/>
          <a:p>
            <a:pPr algn="ctr"/>
            <a:r>
              <a:rPr lang="en-US" sz="2800" b="1" dirty="0" smtClean="0">
                <a:solidFill>
                  <a:srgbClr val="003300"/>
                </a:solidFill>
              </a:rPr>
              <a:t>Caregiver Survival Tips</a:t>
            </a:r>
            <a:endParaRPr lang="en-US" sz="2800" b="1" dirty="0">
              <a:solidFill>
                <a:srgbClr val="003300"/>
              </a:solidFill>
            </a:endParaRPr>
          </a:p>
        </p:txBody>
      </p:sp>
    </p:spTree>
    <p:extLst>
      <p:ext uri="{BB962C8B-B14F-4D97-AF65-F5344CB8AC3E}">
        <p14:creationId xmlns:p14="http://schemas.microsoft.com/office/powerpoint/2010/main" val="2330876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7400" y="914400"/>
            <a:ext cx="2590800" cy="954107"/>
          </a:xfrm>
          <a:prstGeom prst="rect">
            <a:avLst/>
          </a:prstGeom>
          <a:noFill/>
          <a:ln w="3175">
            <a:solidFill>
              <a:schemeClr val="tx1"/>
            </a:solidFill>
          </a:ln>
        </p:spPr>
        <p:txBody>
          <a:bodyPr wrap="square" rtlCol="0">
            <a:spAutoFit/>
          </a:bodyPr>
          <a:lstStyle/>
          <a:p>
            <a:pPr algn="ctr"/>
            <a:r>
              <a:rPr lang="en-US" sz="2800" b="1" dirty="0" smtClean="0">
                <a:solidFill>
                  <a:srgbClr val="003300"/>
                </a:solidFill>
              </a:rPr>
              <a:t>Caregiver Survival Tips</a:t>
            </a:r>
            <a:endParaRPr lang="en-US" sz="2800" b="1" dirty="0">
              <a:solidFill>
                <a:srgbClr val="003300"/>
              </a:solidFill>
            </a:endParaRPr>
          </a:p>
        </p:txBody>
      </p:sp>
      <p:pic>
        <p:nvPicPr>
          <p:cNvPr id="5" name="Picture 2" descr="C:\Users\user\AppData\Local\Microsoft\Windows\Temporary Internet Files\Content.IE5\G517L4RB\MC9003201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855" y="775026"/>
            <a:ext cx="5430781" cy="49734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0921369">
            <a:off x="490867" y="3025403"/>
            <a:ext cx="5780538" cy="1692771"/>
          </a:xfrm>
          <a:prstGeom prst="rect">
            <a:avLst/>
          </a:prstGeom>
          <a:noFill/>
        </p:spPr>
        <p:txBody>
          <a:bodyPr wrap="square" rtlCol="0">
            <a:spAutoFit/>
          </a:bodyPr>
          <a:lstStyle/>
          <a:p>
            <a:pPr algn="ctr"/>
            <a:r>
              <a:rPr lang="en-US" sz="5200" b="1" dirty="0" smtClean="0">
                <a:solidFill>
                  <a:schemeClr val="tx1">
                    <a:lumMod val="95000"/>
                    <a:lumOff val="5000"/>
                  </a:schemeClr>
                </a:solidFill>
                <a:latin typeface="Comic Sans MS" panose="030F0702030302020204" pitchFamily="66" charset="0"/>
              </a:rPr>
              <a:t>PC Goes Out the Window!</a:t>
            </a:r>
            <a:endParaRPr lang="en-US" sz="5200" b="1" dirty="0">
              <a:solidFill>
                <a:schemeClr val="tx1">
                  <a:lumMod val="95000"/>
                  <a:lumOff val="5000"/>
                </a:schemeClr>
              </a:solidFill>
              <a:latin typeface="Comic Sans MS" panose="030F0702030302020204" pitchFamily="66" charset="0"/>
            </a:endParaRPr>
          </a:p>
        </p:txBody>
      </p:sp>
    </p:spTree>
    <p:extLst>
      <p:ext uri="{BB962C8B-B14F-4D97-AF65-F5344CB8AC3E}">
        <p14:creationId xmlns:p14="http://schemas.microsoft.com/office/powerpoint/2010/main" val="422511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762000"/>
          </a:xfrm>
        </p:spPr>
        <p:txBody>
          <a:bodyPr>
            <a:normAutofit fontScale="90000"/>
          </a:bodyPr>
          <a:lstStyle/>
          <a:p>
            <a:pPr algn="ctr"/>
            <a:r>
              <a:rPr lang="en-US" b="1" dirty="0" smtClean="0"/>
              <a:t>	</a:t>
            </a:r>
            <a:r>
              <a:rPr lang="en-US" b="1" dirty="0">
                <a:solidFill>
                  <a:srgbClr val="003300"/>
                </a:solidFill>
              </a:rPr>
              <a:t/>
            </a:r>
            <a:br>
              <a:rPr lang="en-US" b="1" dirty="0">
                <a:solidFill>
                  <a:srgbClr val="003300"/>
                </a:solidFill>
              </a:rPr>
            </a:br>
            <a:r>
              <a:rPr lang="en-US" b="1" dirty="0">
                <a:solidFill>
                  <a:srgbClr val="003300"/>
                </a:solidFill>
              </a:rPr>
              <a:t>Caregiver Survival Tips</a:t>
            </a:r>
            <a:endParaRPr lang="en-US" b="1" dirty="0"/>
          </a:p>
        </p:txBody>
      </p:sp>
      <p:sp>
        <p:nvSpPr>
          <p:cNvPr id="3" name="Content Placeholder 2"/>
          <p:cNvSpPr>
            <a:spLocks noGrp="1"/>
          </p:cNvSpPr>
          <p:nvPr>
            <p:ph idx="1"/>
          </p:nvPr>
        </p:nvSpPr>
        <p:spPr>
          <a:xfrm>
            <a:off x="685800" y="1447800"/>
            <a:ext cx="7135009" cy="4384829"/>
          </a:xfrm>
        </p:spPr>
        <p:txBody>
          <a:bodyPr>
            <a:normAutofit fontScale="85000" lnSpcReduction="20000"/>
          </a:bodyPr>
          <a:lstStyle/>
          <a:p>
            <a:r>
              <a:rPr lang="en-US" b="1" dirty="0" smtClean="0"/>
              <a:t>Take care of yourself first.</a:t>
            </a:r>
            <a:endParaRPr lang="en-US" dirty="0" smtClean="0"/>
          </a:p>
          <a:p>
            <a:pPr lvl="1"/>
            <a:r>
              <a:rPr lang="en-US" dirty="0"/>
              <a:t>When you fly on an airplane, the flight attendant instructs you to put your oxygen mask on first, before helping others.  Why is this an important rule for ensuring survival?  Because if you run out of oxygen, you can’t help anyone else with their oxygen mask.</a:t>
            </a:r>
            <a:br>
              <a:rPr lang="en-US" dirty="0"/>
            </a:br>
            <a:r>
              <a:rPr lang="en-US" dirty="0"/>
              <a:t> </a:t>
            </a:r>
            <a:br>
              <a:rPr lang="en-US" dirty="0"/>
            </a:br>
            <a:r>
              <a:rPr lang="en-US" dirty="0"/>
              <a:t>This is an important metaphor for those of you who run around taking care of everything and everyone else except yourself</a:t>
            </a:r>
            <a:r>
              <a:rPr lang="en-US" dirty="0" smtClean="0"/>
              <a:t>.</a:t>
            </a:r>
          </a:p>
          <a:p>
            <a:pPr lvl="1"/>
            <a:endParaRPr lang="en-US" dirty="0"/>
          </a:p>
          <a:p>
            <a:pPr lvl="1"/>
            <a:r>
              <a:rPr lang="en-US" dirty="0" smtClean="0"/>
              <a:t>Eat well, sleep well, make your doctor and dental appointments a priority too!  Join a caregiver support group, get assistance to provide you with time to do something you enjoy.  All of these things can help eliminating many of the difficult feelings and associated health issues we discussed.</a:t>
            </a:r>
            <a:endParaRPr lang="en-US" dirty="0"/>
          </a:p>
        </p:txBody>
      </p:sp>
      <p:pic>
        <p:nvPicPr>
          <p:cNvPr id="1026" name="Picture 2" descr="Rebreather Bag Oxygen Ma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04800"/>
            <a:ext cx="135255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892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143000"/>
          </a:xfrm>
        </p:spPr>
        <p:txBody>
          <a:bodyPr>
            <a:normAutofit/>
          </a:bodyPr>
          <a:lstStyle/>
          <a:p>
            <a:r>
              <a:rPr lang="en-US" b="1" dirty="0">
                <a:solidFill>
                  <a:srgbClr val="003300"/>
                </a:solidFill>
              </a:rPr>
              <a:t>Caregiver Survival Tips</a:t>
            </a:r>
            <a:endParaRPr lang="en-US" b="1" dirty="0"/>
          </a:p>
        </p:txBody>
      </p:sp>
      <p:sp>
        <p:nvSpPr>
          <p:cNvPr id="3" name="Content Placeholder 2"/>
          <p:cNvSpPr>
            <a:spLocks noGrp="1"/>
          </p:cNvSpPr>
          <p:nvPr>
            <p:ph idx="1"/>
          </p:nvPr>
        </p:nvSpPr>
        <p:spPr>
          <a:xfrm>
            <a:off x="838201" y="1905000"/>
            <a:ext cx="6705600" cy="3927629"/>
          </a:xfrm>
        </p:spPr>
        <p:txBody>
          <a:bodyPr>
            <a:normAutofit lnSpcReduction="10000"/>
          </a:bodyPr>
          <a:lstStyle/>
          <a:p>
            <a:r>
              <a:rPr lang="en-US" b="1" dirty="0" smtClean="0"/>
              <a:t>Know Your Limits</a:t>
            </a:r>
            <a:r>
              <a:rPr lang="en-US" dirty="0" smtClean="0"/>
              <a:t>	</a:t>
            </a:r>
          </a:p>
          <a:p>
            <a:pPr lvl="1"/>
            <a:r>
              <a:rPr lang="en-US" dirty="0" smtClean="0"/>
              <a:t>While playing the role of caregiver, </a:t>
            </a:r>
            <a:r>
              <a:rPr lang="en-US" dirty="0" smtClean="0"/>
              <a:t>the </a:t>
            </a:r>
            <a:r>
              <a:rPr lang="en-US" dirty="0" smtClean="0"/>
              <a:t>need to be super-human is inevitable, but we know it isn’t possible.  Ask for help with the things you don’t need to do yourself.</a:t>
            </a:r>
          </a:p>
          <a:p>
            <a:r>
              <a:rPr lang="en-US" b="1" dirty="0" smtClean="0"/>
              <a:t>Stick to a Routine</a:t>
            </a:r>
            <a:r>
              <a:rPr lang="en-US" dirty="0"/>
              <a:t>	</a:t>
            </a:r>
          </a:p>
          <a:p>
            <a:pPr lvl="1"/>
            <a:r>
              <a:rPr lang="en-US" dirty="0" smtClean="0"/>
              <a:t>Routines can reduce stress for both the caregiver and the individual you are caring for.  With issues including brain injury, dementia or </a:t>
            </a:r>
            <a:r>
              <a:rPr lang="en-US" dirty="0" err="1" smtClean="0"/>
              <a:t>Alzheimers</a:t>
            </a:r>
            <a:r>
              <a:rPr lang="en-US" dirty="0" smtClean="0"/>
              <a:t>, routine provides security.</a:t>
            </a:r>
            <a:endParaRPr lang="en-US" dirty="0"/>
          </a:p>
          <a:p>
            <a:pPr marL="365760" lvl="1" indent="0">
              <a:buNone/>
            </a:pPr>
            <a:endParaRPr lang="en-US" dirty="0" smtClean="0"/>
          </a:p>
          <a:p>
            <a:endParaRPr lang="en-US" dirty="0"/>
          </a:p>
        </p:txBody>
      </p:sp>
      <p:pic>
        <p:nvPicPr>
          <p:cNvPr id="2050" name="Picture 2" descr="superhu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909" y="152400"/>
            <a:ext cx="2028825"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25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90600"/>
            <a:ext cx="7024744" cy="4953000"/>
          </a:xfrm>
        </p:spPr>
        <p:txBody>
          <a:bodyPr>
            <a:normAutofit fontScale="90000"/>
          </a:bodyPr>
          <a:lstStyle/>
          <a:p>
            <a:pPr algn="ctr"/>
            <a:r>
              <a:rPr lang="en-US" b="1" dirty="0" smtClean="0"/>
              <a:t> </a:t>
            </a:r>
            <a:r>
              <a:rPr lang="en-US" b="1" i="1" dirty="0">
                <a:solidFill>
                  <a:schemeClr val="tx1">
                    <a:lumMod val="85000"/>
                    <a:lumOff val="15000"/>
                  </a:schemeClr>
                </a:solidFill>
              </a:rPr>
              <a:t>“There are only four kinds of people in this world—those who have been caregivers, those who currently are caregivers, those who will be caregivers and those who need caregivers.” </a:t>
            </a:r>
            <a:r>
              <a:rPr lang="en-US" b="1" i="1" dirty="0" smtClean="0">
                <a:solidFill>
                  <a:schemeClr val="tx1">
                    <a:lumMod val="85000"/>
                    <a:lumOff val="15000"/>
                  </a:schemeClr>
                </a:solidFill>
              </a:rPr>
              <a:t/>
            </a:r>
            <a:br>
              <a:rPr lang="en-US" b="1" i="1" dirty="0" smtClean="0">
                <a:solidFill>
                  <a:schemeClr val="tx1">
                    <a:lumMod val="85000"/>
                    <a:lumOff val="15000"/>
                  </a:schemeClr>
                </a:solidFill>
              </a:rPr>
            </a:br>
            <a:r>
              <a:rPr lang="en-US" i="1" dirty="0" smtClean="0">
                <a:solidFill>
                  <a:schemeClr val="tx1">
                    <a:lumMod val="85000"/>
                    <a:lumOff val="15000"/>
                  </a:schemeClr>
                </a:solidFill>
              </a:rPr>
              <a:t/>
            </a:r>
            <a:br>
              <a:rPr lang="en-US" i="1" dirty="0" smtClean="0">
                <a:solidFill>
                  <a:schemeClr val="tx1">
                    <a:lumMod val="85000"/>
                    <a:lumOff val="15000"/>
                  </a:schemeClr>
                </a:solidFill>
              </a:rPr>
            </a:br>
            <a:r>
              <a:rPr lang="en-US" sz="3100" i="1" dirty="0" smtClean="0">
                <a:solidFill>
                  <a:schemeClr val="tx1">
                    <a:lumMod val="85000"/>
                    <a:lumOff val="15000"/>
                  </a:schemeClr>
                </a:solidFill>
              </a:rPr>
              <a:t>~ Former </a:t>
            </a:r>
            <a:r>
              <a:rPr lang="en-US" sz="3100" i="1" dirty="0">
                <a:solidFill>
                  <a:schemeClr val="tx1">
                    <a:lumMod val="85000"/>
                    <a:lumOff val="15000"/>
                  </a:schemeClr>
                </a:solidFill>
              </a:rPr>
              <a:t>First Lady Rosalynn Carter </a:t>
            </a:r>
            <a:endParaRPr lang="en-US" sz="3100" dirty="0">
              <a:solidFill>
                <a:schemeClr val="tx1">
                  <a:lumMod val="85000"/>
                  <a:lumOff val="15000"/>
                </a:schemeClr>
              </a:solidFill>
            </a:endParaRPr>
          </a:p>
        </p:txBody>
      </p:sp>
    </p:spTree>
    <p:extLst>
      <p:ext uri="{BB962C8B-B14F-4D97-AF65-F5344CB8AC3E}">
        <p14:creationId xmlns:p14="http://schemas.microsoft.com/office/powerpoint/2010/main" val="454709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143000"/>
          </a:xfrm>
        </p:spPr>
        <p:txBody>
          <a:bodyPr>
            <a:normAutofit/>
          </a:bodyPr>
          <a:lstStyle/>
          <a:p>
            <a:r>
              <a:rPr lang="en-US" b="1" dirty="0">
                <a:solidFill>
                  <a:srgbClr val="003300"/>
                </a:solidFill>
              </a:rPr>
              <a:t>Caregiver Survival Tips</a:t>
            </a:r>
            <a:r>
              <a:rPr lang="en-US" b="1" dirty="0" smtClean="0"/>
              <a:t>	</a:t>
            </a:r>
            <a:endParaRPr lang="en-US" b="1" dirty="0"/>
          </a:p>
        </p:txBody>
      </p:sp>
      <p:sp>
        <p:nvSpPr>
          <p:cNvPr id="3" name="Content Placeholder 2"/>
          <p:cNvSpPr>
            <a:spLocks noGrp="1"/>
          </p:cNvSpPr>
          <p:nvPr>
            <p:ph idx="1"/>
          </p:nvPr>
        </p:nvSpPr>
        <p:spPr>
          <a:xfrm>
            <a:off x="762000" y="1905000"/>
            <a:ext cx="7058809" cy="3927629"/>
          </a:xfrm>
        </p:spPr>
        <p:txBody>
          <a:bodyPr>
            <a:normAutofit fontScale="92500" lnSpcReduction="20000"/>
          </a:bodyPr>
          <a:lstStyle/>
          <a:p>
            <a:r>
              <a:rPr lang="en-US" b="1" dirty="0" smtClean="0"/>
              <a:t>Ask for Help</a:t>
            </a:r>
            <a:r>
              <a:rPr lang="en-US" dirty="0" smtClean="0"/>
              <a:t>	</a:t>
            </a:r>
          </a:p>
          <a:p>
            <a:pPr lvl="1"/>
            <a:r>
              <a:rPr lang="en-US" dirty="0"/>
              <a:t>Even a few hours "off duty" can help you recharge. Make a list of family, friends, or neighbors to call when you need a break. Insurance may pay </a:t>
            </a:r>
            <a:r>
              <a:rPr lang="en-US" dirty="0" smtClean="0"/>
              <a:t>for assistance </a:t>
            </a:r>
            <a:r>
              <a:rPr lang="en-US" dirty="0" smtClean="0"/>
              <a:t>at home to give you a breather.</a:t>
            </a:r>
          </a:p>
          <a:p>
            <a:r>
              <a:rPr lang="en-US" dirty="0" smtClean="0"/>
              <a:t> </a:t>
            </a:r>
            <a:r>
              <a:rPr lang="en-US" b="1" dirty="0" smtClean="0"/>
              <a:t>Ge</a:t>
            </a:r>
            <a:r>
              <a:rPr lang="en-US" b="1" dirty="0" smtClean="0"/>
              <a:t>t enough Sleep</a:t>
            </a:r>
          </a:p>
          <a:p>
            <a:pPr lvl="1"/>
            <a:r>
              <a:rPr lang="en-US" dirty="0"/>
              <a:t>Most caregivers who say their own health has gotten worse blame loss of sleep</a:t>
            </a:r>
            <a:r>
              <a:rPr lang="en-US" dirty="0" smtClean="0"/>
              <a:t>.  You may be caring for someone who is up during the night, or may be letting worry and stress keep you awake.  Don’t ignore your need to sleep!  Solicit assistance during overnight hours, take daytime naps if possible, practice relaxation techniques at night.</a:t>
            </a:r>
            <a:endParaRPr lang="en-US" dirty="0"/>
          </a:p>
          <a:p>
            <a:pPr lvl="1"/>
            <a:endParaRPr lang="en-US" dirty="0" smtClean="0"/>
          </a:p>
          <a:p>
            <a:endParaRPr lang="en-US" dirty="0"/>
          </a:p>
        </p:txBody>
      </p:sp>
      <p:pic>
        <p:nvPicPr>
          <p:cNvPr id="3074" name="Picture 2" descr="Emoticons: Sleeping face by nicubunu - sleeping f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1816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501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143000"/>
          </a:xfrm>
        </p:spPr>
        <p:txBody>
          <a:bodyPr>
            <a:normAutofit/>
          </a:bodyPr>
          <a:lstStyle/>
          <a:p>
            <a:r>
              <a:rPr lang="en-US" b="1" dirty="0">
                <a:solidFill>
                  <a:srgbClr val="003300"/>
                </a:solidFill>
              </a:rPr>
              <a:t>Caregiver Survival Tips</a:t>
            </a:r>
            <a:r>
              <a:rPr lang="en-US" b="1" dirty="0" smtClean="0"/>
              <a:t>	</a:t>
            </a:r>
            <a:endParaRPr lang="en-US" b="1" dirty="0"/>
          </a:p>
        </p:txBody>
      </p:sp>
      <p:sp>
        <p:nvSpPr>
          <p:cNvPr id="3" name="Content Placeholder 2"/>
          <p:cNvSpPr>
            <a:spLocks noGrp="1"/>
          </p:cNvSpPr>
          <p:nvPr>
            <p:ph idx="1"/>
          </p:nvPr>
        </p:nvSpPr>
        <p:spPr>
          <a:xfrm>
            <a:off x="762000" y="1905000"/>
            <a:ext cx="7058809" cy="3927629"/>
          </a:xfrm>
        </p:spPr>
        <p:txBody>
          <a:bodyPr>
            <a:normAutofit fontScale="70000" lnSpcReduction="20000"/>
          </a:bodyPr>
          <a:lstStyle/>
          <a:p>
            <a:r>
              <a:rPr lang="en-US" sz="2600" b="1" dirty="0" smtClean="0"/>
              <a:t>Join a Support Group</a:t>
            </a:r>
            <a:r>
              <a:rPr lang="en-US" sz="2600" dirty="0" smtClean="0"/>
              <a:t>	</a:t>
            </a:r>
          </a:p>
          <a:p>
            <a:pPr lvl="1"/>
            <a:r>
              <a:rPr lang="en-US" sz="2600" dirty="0" smtClean="0"/>
              <a:t>Whether formal, or informal, gathering with others who are experiencing the same emotions and challenges can be helpful.  </a:t>
            </a:r>
            <a:r>
              <a:rPr lang="en-US" sz="2600" dirty="0" smtClean="0"/>
              <a:t>Having an avenue to ask questions, solicit ideas, or simply vent, can be a great stress relief tool.  Groups may be available in-person or online, may be formal, or may just be regular meetings for coffee with a group you have developed.</a:t>
            </a:r>
          </a:p>
          <a:p>
            <a:pPr marL="365760" lvl="1" indent="0">
              <a:buNone/>
            </a:pPr>
            <a:endParaRPr lang="en-US" sz="2600" dirty="0" smtClean="0"/>
          </a:p>
          <a:p>
            <a:pPr marL="342900" lvl="1"/>
            <a:r>
              <a:rPr lang="en-US" sz="2600" b="1" dirty="0"/>
              <a:t>Use </a:t>
            </a:r>
            <a:r>
              <a:rPr lang="en-US" sz="2600" b="1" dirty="0" smtClean="0"/>
              <a:t>Technology</a:t>
            </a:r>
            <a:r>
              <a:rPr lang="en-US" sz="2600" dirty="0"/>
              <a:t>	</a:t>
            </a:r>
            <a:endParaRPr lang="en-US" sz="2600" dirty="0" smtClean="0"/>
          </a:p>
          <a:p>
            <a:pPr marL="617220" lvl="2"/>
            <a:r>
              <a:rPr lang="en-US" sz="2600" dirty="0" smtClean="0"/>
              <a:t>Simple </a:t>
            </a:r>
            <a:r>
              <a:rPr lang="en-US" sz="2600" dirty="0"/>
              <a:t>technology like timers and reminders set on your cell phone, tablet or computer can help you stay on track, and can help the one you are caring for gain greater independence.  Eliminate worry by using GPS to track where your loved one may be so you can locate them easily if you become concerned.  </a:t>
            </a:r>
          </a:p>
          <a:p>
            <a:pPr lvl="1"/>
            <a:endParaRPr lang="en-US" dirty="0" smtClean="0"/>
          </a:p>
          <a:p>
            <a:endParaRPr lang="en-US" dirty="0"/>
          </a:p>
        </p:txBody>
      </p:sp>
      <p:pic>
        <p:nvPicPr>
          <p:cNvPr id="4098" name="Picture 2" descr="http://ww.dealwinwin.com/wwwimages/product/I2/2013-05-09-000016138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3340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004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3124200" cy="1143000"/>
          </a:xfrm>
        </p:spPr>
        <p:txBody>
          <a:bodyPr>
            <a:normAutofit fontScale="90000"/>
          </a:bodyPr>
          <a:lstStyle/>
          <a:p>
            <a:pPr algn="ctr"/>
            <a:r>
              <a:rPr lang="en-US" b="1" dirty="0">
                <a:solidFill>
                  <a:srgbClr val="003300"/>
                </a:solidFill>
              </a:rPr>
              <a:t>Caregiver Survival Tips</a:t>
            </a:r>
            <a:r>
              <a:rPr lang="en-US" b="1" dirty="0" smtClean="0"/>
              <a:t>	</a:t>
            </a:r>
            <a:endParaRPr lang="en-US" b="1" dirty="0"/>
          </a:p>
        </p:txBody>
      </p:sp>
      <p:sp>
        <p:nvSpPr>
          <p:cNvPr id="3" name="Content Placeholder 2"/>
          <p:cNvSpPr>
            <a:spLocks noGrp="1"/>
          </p:cNvSpPr>
          <p:nvPr>
            <p:ph idx="1"/>
          </p:nvPr>
        </p:nvSpPr>
        <p:spPr>
          <a:xfrm>
            <a:off x="762000" y="1600200"/>
            <a:ext cx="7058809" cy="4232429"/>
          </a:xfrm>
        </p:spPr>
        <p:txBody>
          <a:bodyPr>
            <a:normAutofit/>
          </a:bodyPr>
          <a:lstStyle/>
          <a:p>
            <a:pPr marL="68580" indent="0" algn="r">
              <a:buNone/>
            </a:pPr>
            <a:r>
              <a:rPr lang="en-US" sz="2600" b="1" dirty="0" smtClean="0"/>
              <a:t>Think Therapy … With an Open Mind!</a:t>
            </a:r>
            <a:endParaRPr lang="en-US" sz="2600" dirty="0" smtClean="0"/>
          </a:p>
          <a:p>
            <a:pPr lvl="1"/>
            <a:endParaRPr lang="en-US" dirty="0" smtClean="0"/>
          </a:p>
          <a:p>
            <a:endParaRPr lang="en-US" dirty="0"/>
          </a:p>
        </p:txBody>
      </p:sp>
      <p:pic>
        <p:nvPicPr>
          <p:cNvPr id="5123" name="Picture 3" descr="animal therapy in harrisburg, red cross dog volunteer comforting sold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3998901" cy="2038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5600" y="2057400"/>
            <a:ext cx="2057400" cy="2139047"/>
          </a:xfrm>
          <a:prstGeom prst="rect">
            <a:avLst/>
          </a:prstGeom>
          <a:solidFill>
            <a:schemeClr val="bg1">
              <a:lumMod val="95000"/>
            </a:schemeClr>
          </a:solidFill>
        </p:spPr>
        <p:txBody>
          <a:bodyPr wrap="square" rtlCol="0">
            <a:spAutoFit/>
          </a:bodyPr>
          <a:lstStyle/>
          <a:p>
            <a:r>
              <a:rPr lang="en-US" sz="1900" b="1" dirty="0" smtClean="0"/>
              <a:t>Pets can be great assistants, trained for many uses, but are also just good companions!</a:t>
            </a:r>
            <a:endParaRPr lang="en-US" sz="1900" b="1" dirty="0"/>
          </a:p>
        </p:txBody>
      </p:sp>
      <p:pic>
        <p:nvPicPr>
          <p:cNvPr id="5125" name="Picture 5" descr="https://blogs.commons.georgetown.edu/cctp-748-spring2013/files/2013/05/music_image001fin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6053" y="4201768"/>
            <a:ext cx="3179093" cy="2261504"/>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benefits of laught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02750">
            <a:off x="5404611" y="2679297"/>
            <a:ext cx="2603158" cy="3313111"/>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5121" name="DefaultOcx" r:id="rId2" imgW="914400" imgH="228600"/>
        </mc:Choice>
        <mc:Fallback>
          <p:control name="DefaultOcx" r:id="rId2" imgW="914400" imgH="228600">
            <p:pic>
              <p:nvPicPr>
                <p:cNvPr id="0" name="DefaultOcx"/>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61585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1066800"/>
          </a:xfrm>
        </p:spPr>
        <p:txBody>
          <a:bodyPr>
            <a:normAutofit/>
          </a:bodyPr>
          <a:lstStyle/>
          <a:p>
            <a:pPr algn="ctr"/>
            <a:r>
              <a:rPr lang="en-US" sz="2800" b="1" dirty="0" smtClean="0">
                <a:solidFill>
                  <a:srgbClr val="003300"/>
                </a:solidFill>
              </a:rPr>
              <a:t>How to Help the Caregiver While You are Working With the One they are Caring For</a:t>
            </a:r>
            <a:endParaRPr lang="en-US" sz="2800" b="1" dirty="0">
              <a:solidFill>
                <a:srgbClr val="003300"/>
              </a:solidFill>
            </a:endParaRPr>
          </a:p>
        </p:txBody>
      </p:sp>
      <p:sp>
        <p:nvSpPr>
          <p:cNvPr id="3" name="Content Placeholder 2"/>
          <p:cNvSpPr>
            <a:spLocks noGrp="1"/>
          </p:cNvSpPr>
          <p:nvPr>
            <p:ph idx="1"/>
          </p:nvPr>
        </p:nvSpPr>
        <p:spPr>
          <a:xfrm>
            <a:off x="685800" y="1905000"/>
            <a:ext cx="7696200" cy="3927629"/>
          </a:xfrm>
        </p:spPr>
        <p:txBody>
          <a:bodyPr>
            <a:normAutofit/>
          </a:bodyPr>
          <a:lstStyle/>
          <a:p>
            <a:pPr lvl="1">
              <a:spcAft>
                <a:spcPts val="600"/>
              </a:spcAft>
            </a:pPr>
            <a:r>
              <a:rPr lang="en-US" b="1" dirty="0" smtClean="0"/>
              <a:t>Include them in your visit and your conversations – they are an important part of the process!</a:t>
            </a:r>
          </a:p>
          <a:p>
            <a:pPr lvl="1">
              <a:spcAft>
                <a:spcPts val="600"/>
              </a:spcAft>
            </a:pPr>
            <a:r>
              <a:rPr lang="en-US" b="1" dirty="0" smtClean="0"/>
              <a:t>Ask how the caregiver is doing, and get a “real” response.  If you hear </a:t>
            </a:r>
            <a:r>
              <a:rPr lang="en-US" b="1" dirty="0" smtClean="0">
                <a:solidFill>
                  <a:schemeClr val="bg2">
                    <a:lumMod val="50000"/>
                  </a:schemeClr>
                </a:solidFill>
                <a:latin typeface="Comic Sans MS" panose="030F0702030302020204" pitchFamily="66" charset="0"/>
              </a:rPr>
              <a:t>“fine.”</a:t>
            </a:r>
            <a:r>
              <a:rPr lang="en-US" b="1" dirty="0" smtClean="0"/>
              <a:t>, </a:t>
            </a:r>
            <a:r>
              <a:rPr lang="en-US" b="1" dirty="0" smtClean="0">
                <a:solidFill>
                  <a:schemeClr val="bg2">
                    <a:lumMod val="50000"/>
                  </a:schemeClr>
                </a:solidFill>
              </a:rPr>
              <a:t>ASK AGAIN!</a:t>
            </a:r>
          </a:p>
          <a:p>
            <a:pPr lvl="1">
              <a:spcAft>
                <a:spcPts val="600"/>
              </a:spcAft>
            </a:pPr>
            <a:r>
              <a:rPr lang="en-US" b="1" dirty="0" smtClean="0"/>
              <a:t>Be equipped with a local resource guide for caregivers that provides resources for caregiver support, respite services, etc.</a:t>
            </a:r>
          </a:p>
          <a:p>
            <a:pPr lvl="1">
              <a:spcAft>
                <a:spcPts val="600"/>
              </a:spcAft>
            </a:pPr>
            <a:r>
              <a:rPr lang="en-US" b="1" dirty="0" smtClean="0"/>
              <a:t>Form caregiver support groups from your client base.  Help them make connections with one another.</a:t>
            </a:r>
            <a:endParaRPr lang="en-US" b="1" dirty="0"/>
          </a:p>
        </p:txBody>
      </p:sp>
    </p:spTree>
    <p:extLst>
      <p:ext uri="{BB962C8B-B14F-4D97-AF65-F5344CB8AC3E}">
        <p14:creationId xmlns:p14="http://schemas.microsoft.com/office/powerpoint/2010/main" val="3000831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1066800"/>
          </a:xfrm>
        </p:spPr>
        <p:txBody>
          <a:bodyPr>
            <a:normAutofit/>
          </a:bodyPr>
          <a:lstStyle/>
          <a:p>
            <a:pPr algn="ctr"/>
            <a:r>
              <a:rPr lang="en-US" sz="2800" b="1" dirty="0" smtClean="0">
                <a:solidFill>
                  <a:srgbClr val="003300"/>
                </a:solidFill>
              </a:rPr>
              <a:t>How to Help the Caregiver While You are Working With the One they are Caring For</a:t>
            </a:r>
            <a:endParaRPr lang="en-US" sz="2800" b="1" dirty="0">
              <a:solidFill>
                <a:srgbClr val="003300"/>
              </a:solidFill>
            </a:endParaRPr>
          </a:p>
        </p:txBody>
      </p:sp>
      <p:sp>
        <p:nvSpPr>
          <p:cNvPr id="3" name="Content Placeholder 2"/>
          <p:cNvSpPr>
            <a:spLocks noGrp="1"/>
          </p:cNvSpPr>
          <p:nvPr>
            <p:ph idx="1"/>
          </p:nvPr>
        </p:nvSpPr>
        <p:spPr>
          <a:xfrm>
            <a:off x="685800" y="2133600"/>
            <a:ext cx="7696200" cy="3927629"/>
          </a:xfrm>
        </p:spPr>
        <p:txBody>
          <a:bodyPr>
            <a:normAutofit/>
          </a:bodyPr>
          <a:lstStyle/>
          <a:p>
            <a:pPr lvl="1">
              <a:spcAft>
                <a:spcPts val="600"/>
              </a:spcAft>
            </a:pPr>
            <a:r>
              <a:rPr lang="en-US" sz="2000" b="1" dirty="0" smtClean="0"/>
              <a:t>Insure caregivers understand adaptive technologies and practices as well as the client – they need peace of mind about safety and their loved one’s abilities.</a:t>
            </a:r>
          </a:p>
          <a:p>
            <a:pPr lvl="1">
              <a:spcAft>
                <a:spcPts val="600"/>
              </a:spcAft>
            </a:pPr>
            <a:r>
              <a:rPr lang="en-US" sz="2000" b="1" dirty="0" smtClean="0"/>
              <a:t>Talk to the caregiver alone during an assessment – your client may forget to tell the whole truth about all of their barriers, or in some instances, may not realize the barrier exists.</a:t>
            </a:r>
            <a:endParaRPr lang="en-US" sz="2000" b="1" dirty="0" smtClean="0"/>
          </a:p>
          <a:p>
            <a:pPr lvl="1">
              <a:spcAft>
                <a:spcPts val="600"/>
              </a:spcAft>
            </a:pPr>
            <a:r>
              <a:rPr lang="en-US" sz="2000" b="1" dirty="0"/>
              <a:t>Help your network understand the needs of caregivers and inspire them to include caregivers in the experience</a:t>
            </a:r>
            <a:r>
              <a:rPr lang="en-US" sz="2000" b="1" dirty="0" smtClean="0"/>
              <a:t>.</a:t>
            </a:r>
            <a:endParaRPr lang="en-US" sz="2000" b="1" dirty="0"/>
          </a:p>
        </p:txBody>
      </p:sp>
    </p:spTree>
    <p:extLst>
      <p:ext uri="{BB962C8B-B14F-4D97-AF65-F5344CB8AC3E}">
        <p14:creationId xmlns:p14="http://schemas.microsoft.com/office/powerpoint/2010/main" val="3401512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77200" cy="838200"/>
          </a:xfrm>
        </p:spPr>
        <p:txBody>
          <a:bodyPr>
            <a:normAutofit/>
          </a:bodyPr>
          <a:lstStyle/>
          <a:p>
            <a:pPr algn="ctr"/>
            <a:r>
              <a:rPr lang="en-US" sz="2800" b="1" dirty="0" smtClean="0">
                <a:solidFill>
                  <a:srgbClr val="003300"/>
                </a:solidFill>
              </a:rPr>
              <a:t>Online Caregiver Resources</a:t>
            </a:r>
            <a:endParaRPr lang="en-US" sz="2800" b="1" dirty="0">
              <a:solidFill>
                <a:srgbClr val="003300"/>
              </a:solidFill>
            </a:endParaRPr>
          </a:p>
        </p:txBody>
      </p:sp>
      <p:sp>
        <p:nvSpPr>
          <p:cNvPr id="3" name="Content Placeholder 2"/>
          <p:cNvSpPr>
            <a:spLocks noGrp="1"/>
          </p:cNvSpPr>
          <p:nvPr>
            <p:ph idx="1"/>
          </p:nvPr>
        </p:nvSpPr>
        <p:spPr>
          <a:xfrm>
            <a:off x="685800" y="1981200"/>
            <a:ext cx="7696200" cy="4308629"/>
          </a:xfrm>
        </p:spPr>
        <p:txBody>
          <a:bodyPr>
            <a:normAutofit/>
          </a:bodyPr>
          <a:lstStyle/>
          <a:p>
            <a:pPr marL="365760" lvl="1" indent="0" algn="ctr">
              <a:spcAft>
                <a:spcPts val="1000"/>
              </a:spcAft>
              <a:buNone/>
            </a:pPr>
            <a:r>
              <a:rPr lang="en-US" sz="2000" b="1" dirty="0" smtClean="0">
                <a:solidFill>
                  <a:srgbClr val="003300"/>
                </a:solidFill>
              </a:rPr>
              <a:t>Empowering Caregivers ~ </a:t>
            </a:r>
            <a:r>
              <a:rPr lang="en-US" sz="2000" b="1" dirty="0" smtClean="0">
                <a:solidFill>
                  <a:srgbClr val="003300"/>
                </a:solidFill>
                <a:hlinkClick r:id="rId2"/>
              </a:rPr>
              <a:t>www.care-givers.com</a:t>
            </a:r>
            <a:endParaRPr lang="en-US" sz="2000" b="1" dirty="0" smtClean="0">
              <a:solidFill>
                <a:srgbClr val="003300"/>
              </a:solidFill>
            </a:endParaRPr>
          </a:p>
          <a:p>
            <a:pPr marL="365760" lvl="1" indent="0" algn="ctr">
              <a:spcAft>
                <a:spcPts val="1000"/>
              </a:spcAft>
              <a:buNone/>
            </a:pPr>
            <a:r>
              <a:rPr lang="en-US" sz="2000" b="1" dirty="0" smtClean="0">
                <a:solidFill>
                  <a:srgbClr val="003300"/>
                </a:solidFill>
              </a:rPr>
              <a:t>Caregiver </a:t>
            </a:r>
            <a:r>
              <a:rPr lang="en-US" sz="2000" b="1" dirty="0">
                <a:solidFill>
                  <a:srgbClr val="003300"/>
                </a:solidFill>
              </a:rPr>
              <a:t>Action Network ~ </a:t>
            </a:r>
            <a:r>
              <a:rPr lang="en-US" sz="2000" b="1" dirty="0" smtClean="0">
                <a:solidFill>
                  <a:srgbClr val="003300"/>
                </a:solidFill>
                <a:hlinkClick r:id="rId3"/>
              </a:rPr>
              <a:t>www.caregiveraction.org</a:t>
            </a:r>
            <a:endParaRPr lang="en-US" sz="2000" b="1" dirty="0" smtClean="0">
              <a:solidFill>
                <a:srgbClr val="003300"/>
              </a:solidFill>
            </a:endParaRPr>
          </a:p>
          <a:p>
            <a:pPr marL="365760" lvl="1" indent="0" algn="ctr">
              <a:spcAft>
                <a:spcPts val="1000"/>
              </a:spcAft>
              <a:buNone/>
            </a:pPr>
            <a:r>
              <a:rPr lang="en-US" sz="2000" b="1" dirty="0" smtClean="0">
                <a:solidFill>
                  <a:srgbClr val="003300"/>
                </a:solidFill>
              </a:rPr>
              <a:t>National Alliance for Caregiving ~ </a:t>
            </a:r>
            <a:r>
              <a:rPr lang="en-US" sz="2000" b="1" dirty="0" smtClean="0">
                <a:solidFill>
                  <a:srgbClr val="003300"/>
                </a:solidFill>
                <a:hlinkClick r:id="rId4"/>
              </a:rPr>
              <a:t>www.caregiving.org</a:t>
            </a:r>
            <a:endParaRPr lang="en-US" sz="2000" b="1" dirty="0" smtClean="0">
              <a:solidFill>
                <a:srgbClr val="003300"/>
              </a:solidFill>
            </a:endParaRPr>
          </a:p>
          <a:p>
            <a:pPr marL="365760" lvl="1" indent="0" algn="ctr">
              <a:spcAft>
                <a:spcPts val="1000"/>
              </a:spcAft>
              <a:buNone/>
            </a:pPr>
            <a:r>
              <a:rPr lang="en-US" sz="2000" b="1" dirty="0" smtClean="0">
                <a:solidFill>
                  <a:srgbClr val="003300"/>
                </a:solidFill>
              </a:rPr>
              <a:t>Next Step in Care ~ </a:t>
            </a:r>
            <a:r>
              <a:rPr lang="en-US" sz="2000" b="1" dirty="0" smtClean="0">
                <a:solidFill>
                  <a:srgbClr val="003300"/>
                </a:solidFill>
                <a:hlinkClick r:id="rId5"/>
              </a:rPr>
              <a:t>www.nextstepincare.org</a:t>
            </a:r>
            <a:endParaRPr lang="en-US" sz="2000" b="1" dirty="0" smtClean="0">
              <a:solidFill>
                <a:srgbClr val="003300"/>
              </a:solidFill>
            </a:endParaRPr>
          </a:p>
          <a:p>
            <a:pPr marL="365760" lvl="1" indent="0" algn="ctr">
              <a:spcAft>
                <a:spcPts val="1000"/>
              </a:spcAft>
              <a:buNone/>
            </a:pPr>
            <a:r>
              <a:rPr lang="en-US" sz="2000" b="1" dirty="0" err="1" smtClean="0">
                <a:solidFill>
                  <a:srgbClr val="003300"/>
                </a:solidFill>
              </a:rPr>
              <a:t>Lotsa</a:t>
            </a:r>
            <a:r>
              <a:rPr lang="en-US" sz="2000" b="1" dirty="0" smtClean="0">
                <a:solidFill>
                  <a:srgbClr val="003300"/>
                </a:solidFill>
              </a:rPr>
              <a:t> Helping Hands ~ </a:t>
            </a:r>
            <a:r>
              <a:rPr lang="en-US" sz="2000" b="1" dirty="0" smtClean="0">
                <a:solidFill>
                  <a:srgbClr val="003300"/>
                </a:solidFill>
                <a:hlinkClick r:id="rId6"/>
              </a:rPr>
              <a:t>www.lotsahelpinghands.com</a:t>
            </a:r>
            <a:endParaRPr lang="en-US" sz="2000" b="1" dirty="0" smtClean="0">
              <a:solidFill>
                <a:srgbClr val="003300"/>
              </a:solidFill>
            </a:endParaRPr>
          </a:p>
          <a:p>
            <a:pPr marL="365760" lvl="1" indent="0" algn="ctr">
              <a:spcAft>
                <a:spcPts val="1000"/>
              </a:spcAft>
              <a:buNone/>
            </a:pPr>
            <a:r>
              <a:rPr lang="en-US" sz="2000" b="1" dirty="0" smtClean="0">
                <a:solidFill>
                  <a:srgbClr val="003300"/>
                </a:solidFill>
              </a:rPr>
              <a:t>Caring.com ~ </a:t>
            </a:r>
            <a:r>
              <a:rPr lang="en-US" sz="2000" b="1" dirty="0" smtClean="0">
                <a:solidFill>
                  <a:srgbClr val="003300"/>
                </a:solidFill>
                <a:hlinkClick r:id="rId7"/>
              </a:rPr>
              <a:t>www.caring.com</a:t>
            </a:r>
            <a:endParaRPr lang="en-US" sz="2000" b="1" dirty="0" smtClean="0">
              <a:solidFill>
                <a:srgbClr val="003300"/>
              </a:solidFill>
            </a:endParaRPr>
          </a:p>
          <a:p>
            <a:pPr marL="365760" lvl="1" indent="0" algn="ctr">
              <a:spcAft>
                <a:spcPts val="1000"/>
              </a:spcAft>
              <a:buNone/>
            </a:pPr>
            <a:r>
              <a:rPr lang="en-US" sz="2000" b="1" dirty="0" smtClean="0">
                <a:solidFill>
                  <a:srgbClr val="003300"/>
                </a:solidFill>
              </a:rPr>
              <a:t>National Transitions of Care Coalition ~ </a:t>
            </a:r>
            <a:r>
              <a:rPr lang="en-US" sz="2000" b="1" dirty="0">
                <a:hlinkClick r:id="rId8"/>
              </a:rPr>
              <a:t>www.NTOCC.org</a:t>
            </a:r>
            <a:endParaRPr lang="en-US" sz="2000" b="1" dirty="0"/>
          </a:p>
          <a:p>
            <a:pPr marL="365760" lvl="1" indent="0" algn="ctr">
              <a:spcAft>
                <a:spcPts val="600"/>
              </a:spcAft>
              <a:buNone/>
            </a:pPr>
            <a:endParaRPr lang="en-US" sz="2000" b="1" dirty="0" smtClean="0">
              <a:solidFill>
                <a:srgbClr val="003300"/>
              </a:solidFill>
            </a:endParaRPr>
          </a:p>
          <a:p>
            <a:pPr marL="365760" lvl="1" indent="0" algn="ctr">
              <a:spcAft>
                <a:spcPts val="600"/>
              </a:spcAft>
              <a:buNone/>
            </a:pPr>
            <a:endParaRPr lang="en-US" sz="2000" dirty="0">
              <a:solidFill>
                <a:srgbClr val="003300"/>
              </a:solidFill>
            </a:endParaRPr>
          </a:p>
          <a:p>
            <a:pPr marL="365760" lvl="1" indent="0" algn="ctr">
              <a:spcAft>
                <a:spcPts val="600"/>
              </a:spcAft>
              <a:buNone/>
            </a:pPr>
            <a:endParaRPr lang="en-US" sz="2000" b="1" dirty="0" smtClean="0"/>
          </a:p>
          <a:p>
            <a:pPr marL="365760" lvl="1" indent="0" algn="ctr">
              <a:spcAft>
                <a:spcPts val="600"/>
              </a:spcAft>
              <a:buNone/>
            </a:pPr>
            <a:endParaRPr lang="en-US" sz="2000" b="1" dirty="0" smtClean="0"/>
          </a:p>
          <a:p>
            <a:pPr marL="365760" lvl="1" indent="0" algn="ctr">
              <a:spcAft>
                <a:spcPts val="600"/>
              </a:spcAft>
              <a:buNone/>
            </a:pPr>
            <a:endParaRPr lang="en-US" sz="2000" b="1" dirty="0"/>
          </a:p>
        </p:txBody>
      </p:sp>
    </p:spTree>
    <p:extLst>
      <p:ext uri="{BB962C8B-B14F-4D97-AF65-F5344CB8AC3E}">
        <p14:creationId xmlns:p14="http://schemas.microsoft.com/office/powerpoint/2010/main" val="2116233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838200"/>
          </a:xfrm>
        </p:spPr>
        <p:txBody>
          <a:bodyPr>
            <a:normAutofit/>
          </a:bodyPr>
          <a:lstStyle/>
          <a:p>
            <a:pPr algn="ctr"/>
            <a:r>
              <a:rPr lang="en-US" sz="2800" b="1" dirty="0" smtClean="0">
                <a:solidFill>
                  <a:srgbClr val="003300"/>
                </a:solidFill>
              </a:rPr>
              <a:t>A Few Great Caregiving Books</a:t>
            </a:r>
            <a:endParaRPr lang="en-US" sz="2800" b="1" dirty="0">
              <a:solidFill>
                <a:srgbClr val="003300"/>
              </a:solidFill>
            </a:endParaRPr>
          </a:p>
        </p:txBody>
      </p:sp>
      <p:sp>
        <p:nvSpPr>
          <p:cNvPr id="3" name="Content Placeholder 2"/>
          <p:cNvSpPr>
            <a:spLocks noGrp="1"/>
          </p:cNvSpPr>
          <p:nvPr>
            <p:ph idx="1"/>
          </p:nvPr>
        </p:nvSpPr>
        <p:spPr>
          <a:xfrm>
            <a:off x="685800" y="1752600"/>
            <a:ext cx="7696200" cy="4308629"/>
          </a:xfrm>
        </p:spPr>
        <p:txBody>
          <a:bodyPr>
            <a:normAutofit/>
          </a:bodyPr>
          <a:lstStyle/>
          <a:p>
            <a:pPr marL="365760" lvl="1" indent="0" algn="ctr">
              <a:spcAft>
                <a:spcPts val="600"/>
              </a:spcAft>
              <a:buNone/>
            </a:pPr>
            <a:r>
              <a:rPr lang="en-US" sz="1800" b="1" u="sng" dirty="0"/>
              <a:t>You'd Better Not Die Or I'll Kill You: A Caregiver's Survival Guide to Keeping You in Good Health and Good </a:t>
            </a:r>
            <a:r>
              <a:rPr lang="en-US" sz="1800" b="1" u="sng" dirty="0" smtClean="0"/>
              <a:t>Spirits</a:t>
            </a:r>
            <a:r>
              <a:rPr lang="en-US" sz="1800" b="1" dirty="0" smtClean="0"/>
              <a:t> </a:t>
            </a:r>
          </a:p>
          <a:p>
            <a:pPr marL="365760" lvl="1" indent="0" algn="ctr">
              <a:spcAft>
                <a:spcPts val="600"/>
              </a:spcAft>
              <a:buNone/>
            </a:pPr>
            <a:r>
              <a:rPr lang="en-US" sz="1800" dirty="0" smtClean="0"/>
              <a:t>by: Jane Heller</a:t>
            </a:r>
          </a:p>
          <a:p>
            <a:pPr marL="365760" lvl="1" indent="0" algn="ctr">
              <a:spcAft>
                <a:spcPts val="600"/>
              </a:spcAft>
              <a:buNone/>
            </a:pPr>
            <a:r>
              <a:rPr lang="en-US" sz="1800" b="1" u="sng" dirty="0"/>
              <a:t>Passages in Caregiving: Turning Chaos into Confidence </a:t>
            </a:r>
            <a:endParaRPr lang="en-US" sz="1800" b="1" u="sng" dirty="0" smtClean="0"/>
          </a:p>
          <a:p>
            <a:pPr marL="365760" lvl="1" indent="0" algn="ctr">
              <a:spcAft>
                <a:spcPts val="600"/>
              </a:spcAft>
              <a:buNone/>
            </a:pPr>
            <a:r>
              <a:rPr lang="en-US" sz="1800" dirty="0" smtClean="0"/>
              <a:t>By: Gail Sheehy</a:t>
            </a:r>
          </a:p>
          <a:p>
            <a:pPr marL="365760" lvl="1" indent="0" algn="ctr">
              <a:spcAft>
                <a:spcPts val="600"/>
              </a:spcAft>
              <a:buNone/>
            </a:pPr>
            <a:r>
              <a:rPr lang="en-US" sz="1800" b="1" u="sng" dirty="0"/>
              <a:t>The Caregiving Wife's Handbook: Caring for Your Seriously Ill Husband, Caring for Yourself </a:t>
            </a:r>
            <a:endParaRPr lang="en-US" sz="1800" b="1" u="sng" dirty="0" smtClean="0"/>
          </a:p>
          <a:p>
            <a:pPr marL="365760" lvl="1" indent="0" algn="ctr">
              <a:spcAft>
                <a:spcPts val="600"/>
              </a:spcAft>
              <a:buNone/>
            </a:pPr>
            <a:r>
              <a:rPr lang="en-US" sz="1800" dirty="0" smtClean="0"/>
              <a:t>By: Diana B. </a:t>
            </a:r>
            <a:r>
              <a:rPr lang="en-US" sz="1800" dirty="0" err="1" smtClean="0"/>
              <a:t>Denholm</a:t>
            </a:r>
            <a:endParaRPr lang="en-US" sz="1800" dirty="0" smtClean="0"/>
          </a:p>
          <a:p>
            <a:pPr marL="365760" lvl="1" indent="0" algn="ctr">
              <a:spcAft>
                <a:spcPts val="600"/>
              </a:spcAft>
              <a:buNone/>
            </a:pPr>
            <a:r>
              <a:rPr lang="en-US" sz="2000" b="1" u="sng" dirty="0"/>
              <a:t>If Only I'd Had This Caregiving Book </a:t>
            </a:r>
            <a:endParaRPr lang="en-US" sz="2000" b="1" u="sng" dirty="0" smtClean="0"/>
          </a:p>
          <a:p>
            <a:pPr marL="365760" lvl="1" indent="0" algn="ctr">
              <a:spcAft>
                <a:spcPts val="600"/>
              </a:spcAft>
              <a:buNone/>
            </a:pPr>
            <a:r>
              <a:rPr lang="en-US" sz="2000" dirty="0" smtClean="0"/>
              <a:t>By: Mya Hennessey</a:t>
            </a:r>
          </a:p>
          <a:p>
            <a:pPr marL="365760" lvl="1" indent="0" algn="ctr">
              <a:spcAft>
                <a:spcPts val="600"/>
              </a:spcAft>
              <a:buNone/>
            </a:pPr>
            <a:endParaRPr lang="en-US" sz="2000" dirty="0" smtClean="0"/>
          </a:p>
          <a:p>
            <a:pPr marL="365760" lvl="1" indent="0" algn="ctr">
              <a:spcAft>
                <a:spcPts val="600"/>
              </a:spcAft>
              <a:buNone/>
            </a:pPr>
            <a:endParaRPr lang="en-US" sz="2000" b="1" dirty="0" smtClean="0">
              <a:solidFill>
                <a:srgbClr val="003300"/>
              </a:solidFill>
            </a:endParaRPr>
          </a:p>
          <a:p>
            <a:pPr marL="365760" lvl="1" indent="0" algn="ctr">
              <a:spcAft>
                <a:spcPts val="600"/>
              </a:spcAft>
              <a:buNone/>
            </a:pPr>
            <a:endParaRPr lang="en-US" sz="2000" dirty="0">
              <a:solidFill>
                <a:srgbClr val="003300"/>
              </a:solidFill>
            </a:endParaRPr>
          </a:p>
          <a:p>
            <a:pPr marL="365760" lvl="1" indent="0" algn="ctr">
              <a:spcAft>
                <a:spcPts val="600"/>
              </a:spcAft>
              <a:buNone/>
            </a:pPr>
            <a:endParaRPr lang="en-US" sz="2000" b="1" dirty="0" smtClean="0"/>
          </a:p>
          <a:p>
            <a:pPr marL="365760" lvl="1" indent="0" algn="ctr">
              <a:spcAft>
                <a:spcPts val="600"/>
              </a:spcAft>
              <a:buNone/>
            </a:pPr>
            <a:endParaRPr lang="en-US" sz="2000" b="1" dirty="0" smtClean="0"/>
          </a:p>
          <a:p>
            <a:pPr marL="365760" lvl="1" indent="0" algn="ctr">
              <a:spcAft>
                <a:spcPts val="600"/>
              </a:spcAft>
              <a:buNone/>
            </a:pPr>
            <a:endParaRPr lang="en-US" sz="2000" b="1" dirty="0"/>
          </a:p>
        </p:txBody>
      </p:sp>
    </p:spTree>
    <p:extLst>
      <p:ext uri="{BB962C8B-B14F-4D97-AF65-F5344CB8AC3E}">
        <p14:creationId xmlns:p14="http://schemas.microsoft.com/office/powerpoint/2010/main" val="239765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lstStyle/>
          <a:p>
            <a:r>
              <a:rPr lang="en-US" b="1" dirty="0" smtClean="0">
                <a:solidFill>
                  <a:schemeClr val="tx1">
                    <a:lumMod val="85000"/>
                    <a:lumOff val="15000"/>
                  </a:schemeClr>
                </a:solidFill>
              </a:rPr>
              <a:t>How did I get here?</a:t>
            </a:r>
            <a:endParaRPr lang="en-US" b="1" dirty="0">
              <a:solidFill>
                <a:schemeClr val="tx1">
                  <a:lumMod val="85000"/>
                  <a:lumOff val="15000"/>
                </a:schemeClr>
              </a:solidFill>
            </a:endParaRPr>
          </a:p>
        </p:txBody>
      </p:sp>
      <p:sp>
        <p:nvSpPr>
          <p:cNvPr id="3" name="Content Placeholder 2"/>
          <p:cNvSpPr>
            <a:spLocks noGrp="1"/>
          </p:cNvSpPr>
          <p:nvPr>
            <p:ph idx="1"/>
          </p:nvPr>
        </p:nvSpPr>
        <p:spPr>
          <a:xfrm>
            <a:off x="1043492" y="1905000"/>
            <a:ext cx="6777317" cy="3927629"/>
          </a:xfrm>
        </p:spPr>
        <p:txBody>
          <a:bodyPr>
            <a:normAutofit fontScale="92500"/>
          </a:bodyPr>
          <a:lstStyle/>
          <a:p>
            <a:pPr marL="68580" indent="0">
              <a:buNone/>
            </a:pPr>
            <a:r>
              <a:rPr lang="en-US" dirty="0" smtClean="0"/>
              <a:t>Although we all know we will be challenged with the role of care-giving in some form, ending up there happens in different ways.</a:t>
            </a:r>
          </a:p>
          <a:p>
            <a:pPr marL="68580" indent="0">
              <a:buNone/>
            </a:pPr>
            <a:endParaRPr lang="en-US" dirty="0"/>
          </a:p>
          <a:p>
            <a:pPr marL="68580" indent="0">
              <a:buNone/>
            </a:pPr>
            <a:r>
              <a:rPr lang="en-US" dirty="0" smtClean="0"/>
              <a:t>Sometimes we are thrust into the role, other times, it creeps up subtly and we don’t even realize our role has been transformed.</a:t>
            </a:r>
          </a:p>
          <a:p>
            <a:pPr marL="68580" indent="0">
              <a:buNone/>
            </a:pPr>
            <a:endParaRPr lang="en-US" dirty="0"/>
          </a:p>
          <a:p>
            <a:pPr marL="68580" indent="0">
              <a:buNone/>
            </a:pPr>
            <a:r>
              <a:rPr lang="en-US" dirty="0" smtClean="0"/>
              <a:t>The realities are the same – you are bearing most of the weight of caring for a loved one.</a:t>
            </a:r>
            <a:endParaRPr lang="en-US" dirty="0"/>
          </a:p>
        </p:txBody>
      </p:sp>
    </p:spTree>
    <p:extLst>
      <p:ext uri="{BB962C8B-B14F-4D97-AF65-F5344CB8AC3E}">
        <p14:creationId xmlns:p14="http://schemas.microsoft.com/office/powerpoint/2010/main" val="3951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tx1">
                    <a:lumMod val="85000"/>
                    <a:lumOff val="15000"/>
                  </a:schemeClr>
                </a:solidFill>
              </a:rPr>
              <a:t>The New Job Responsibilities </a:t>
            </a:r>
            <a:r>
              <a:rPr lang="en-US" sz="3100" b="1" dirty="0" smtClean="0">
                <a:solidFill>
                  <a:schemeClr val="tx1">
                    <a:lumMod val="85000"/>
                    <a:lumOff val="15000"/>
                  </a:schemeClr>
                </a:solidFill>
              </a:rPr>
              <a:t>(for which you receive NO training)</a:t>
            </a:r>
            <a:endParaRPr lang="en-US" sz="3100" b="1" dirty="0">
              <a:solidFill>
                <a:schemeClr val="tx1">
                  <a:lumMod val="85000"/>
                  <a:lumOff val="15000"/>
                </a:schemeClr>
              </a:solidFill>
            </a:endParaRPr>
          </a:p>
        </p:txBody>
      </p:sp>
      <p:sp>
        <p:nvSpPr>
          <p:cNvPr id="3" name="Content Placeholder 2"/>
          <p:cNvSpPr>
            <a:spLocks noGrp="1"/>
          </p:cNvSpPr>
          <p:nvPr>
            <p:ph sz="quarter" idx="13"/>
          </p:nvPr>
        </p:nvSpPr>
        <p:spPr/>
        <p:txBody>
          <a:bodyPr>
            <a:normAutofit/>
          </a:bodyPr>
          <a:lstStyle/>
          <a:p>
            <a:r>
              <a:rPr lang="en-US" dirty="0" smtClean="0"/>
              <a:t>Advocate</a:t>
            </a:r>
          </a:p>
          <a:p>
            <a:r>
              <a:rPr lang="en-US" dirty="0" smtClean="0"/>
              <a:t>Nurse</a:t>
            </a:r>
          </a:p>
          <a:p>
            <a:r>
              <a:rPr lang="en-US" dirty="0" smtClean="0"/>
              <a:t>Guardian</a:t>
            </a:r>
          </a:p>
          <a:p>
            <a:r>
              <a:rPr lang="en-US" dirty="0" smtClean="0"/>
              <a:t>Cook</a:t>
            </a:r>
          </a:p>
          <a:p>
            <a:r>
              <a:rPr lang="en-US" dirty="0" smtClean="0"/>
              <a:t>Companion</a:t>
            </a:r>
          </a:p>
          <a:p>
            <a:r>
              <a:rPr lang="en-US" dirty="0" smtClean="0"/>
              <a:t>Maid</a:t>
            </a:r>
          </a:p>
          <a:p>
            <a:r>
              <a:rPr lang="en-US" dirty="0" smtClean="0"/>
              <a:t>Personal Assistant</a:t>
            </a:r>
          </a:p>
        </p:txBody>
      </p:sp>
      <p:sp>
        <p:nvSpPr>
          <p:cNvPr id="7" name="Content Placeholder 6"/>
          <p:cNvSpPr>
            <a:spLocks noGrp="1"/>
          </p:cNvSpPr>
          <p:nvPr>
            <p:ph sz="quarter" idx="14"/>
          </p:nvPr>
        </p:nvSpPr>
        <p:spPr/>
        <p:txBody>
          <a:bodyPr/>
          <a:lstStyle/>
          <a:p>
            <a:r>
              <a:rPr lang="en-US" dirty="0"/>
              <a:t>Safety Officer</a:t>
            </a:r>
          </a:p>
          <a:p>
            <a:r>
              <a:rPr lang="en-US" dirty="0"/>
              <a:t>Chauffer</a:t>
            </a:r>
          </a:p>
          <a:p>
            <a:r>
              <a:rPr lang="en-US" dirty="0"/>
              <a:t>Maintenance &amp; Repair Person</a:t>
            </a:r>
          </a:p>
          <a:p>
            <a:r>
              <a:rPr lang="en-US" dirty="0" smtClean="0"/>
              <a:t>Social Worker</a:t>
            </a:r>
          </a:p>
          <a:p>
            <a:r>
              <a:rPr lang="en-US" dirty="0" smtClean="0"/>
              <a:t>Activities Director</a:t>
            </a:r>
          </a:p>
          <a:p>
            <a:r>
              <a:rPr lang="en-US" dirty="0" err="1" smtClean="0"/>
              <a:t>Pharamasist</a:t>
            </a:r>
            <a:endParaRPr lang="en-US" dirty="0" smtClean="0"/>
          </a:p>
        </p:txBody>
      </p:sp>
      <p:sp>
        <p:nvSpPr>
          <p:cNvPr id="6" name="TextBox 5"/>
          <p:cNvSpPr txBox="1"/>
          <p:nvPr/>
        </p:nvSpPr>
        <p:spPr>
          <a:xfrm>
            <a:off x="4648200" y="1828800"/>
            <a:ext cx="3505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1870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2819400"/>
            <a:ext cx="3017520" cy="1515036"/>
          </a:xfrm>
        </p:spPr>
        <p:txBody>
          <a:bodyPr>
            <a:normAutofit/>
          </a:bodyPr>
          <a:lstStyle/>
          <a:p>
            <a:pPr algn="ctr"/>
            <a:r>
              <a:rPr lang="en-US" sz="5800" b="1" dirty="0" smtClean="0"/>
              <a:t>Video</a:t>
            </a:r>
            <a:endParaRPr lang="en-US" sz="5800" b="1" dirty="0"/>
          </a:p>
        </p:txBody>
      </p:sp>
    </p:spTree>
    <p:extLst>
      <p:ext uri="{BB962C8B-B14F-4D97-AF65-F5344CB8AC3E}">
        <p14:creationId xmlns:p14="http://schemas.microsoft.com/office/powerpoint/2010/main" val="81890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tx1">
                    <a:lumMod val="85000"/>
                    <a:lumOff val="15000"/>
                  </a:schemeClr>
                </a:solidFill>
              </a:rPr>
              <a:t>What did you hear?</a:t>
            </a:r>
            <a:endParaRPr lang="en-US" b="1" dirty="0">
              <a:solidFill>
                <a:schemeClr val="tx1">
                  <a:lumMod val="85000"/>
                  <a:lumOff val="15000"/>
                </a:schemeClr>
              </a:solidFill>
            </a:endParaRPr>
          </a:p>
        </p:txBody>
      </p:sp>
      <p:sp>
        <p:nvSpPr>
          <p:cNvPr id="5" name="Content Placeholder 4"/>
          <p:cNvSpPr>
            <a:spLocks noGrp="1"/>
          </p:cNvSpPr>
          <p:nvPr>
            <p:ph sz="quarter" idx="13"/>
          </p:nvPr>
        </p:nvSpPr>
        <p:spPr/>
        <p:txBody>
          <a:bodyPr>
            <a:normAutofit/>
          </a:bodyPr>
          <a:lstStyle/>
          <a:p>
            <a:r>
              <a:rPr lang="en-US" b="1" dirty="0" smtClean="0"/>
              <a:t>Helpless</a:t>
            </a:r>
          </a:p>
          <a:p>
            <a:r>
              <a:rPr lang="en-US" b="1" dirty="0" smtClean="0"/>
              <a:t>Lonely</a:t>
            </a:r>
          </a:p>
          <a:p>
            <a:r>
              <a:rPr lang="en-US" b="1" dirty="0" smtClean="0"/>
              <a:t>Sad</a:t>
            </a:r>
          </a:p>
          <a:p>
            <a:r>
              <a:rPr lang="en-US" b="1" dirty="0" smtClean="0"/>
              <a:t>Frustrated</a:t>
            </a:r>
          </a:p>
          <a:p>
            <a:r>
              <a:rPr lang="en-US" b="1" dirty="0" smtClean="0"/>
              <a:t>Tired</a:t>
            </a:r>
          </a:p>
        </p:txBody>
      </p:sp>
      <p:sp>
        <p:nvSpPr>
          <p:cNvPr id="6" name="Content Placeholder 5"/>
          <p:cNvSpPr>
            <a:spLocks noGrp="1"/>
          </p:cNvSpPr>
          <p:nvPr>
            <p:ph sz="quarter" idx="14"/>
          </p:nvPr>
        </p:nvSpPr>
        <p:spPr/>
        <p:txBody>
          <a:bodyPr/>
          <a:lstStyle/>
          <a:p>
            <a:r>
              <a:rPr lang="en-US" b="1" dirty="0" smtClean="0"/>
              <a:t>Sad</a:t>
            </a:r>
            <a:endParaRPr lang="en-US" b="1" dirty="0"/>
          </a:p>
          <a:p>
            <a:r>
              <a:rPr lang="en-US" b="1" dirty="0" smtClean="0"/>
              <a:t>Depressed</a:t>
            </a:r>
            <a:endParaRPr lang="en-US" b="1" dirty="0"/>
          </a:p>
          <a:p>
            <a:r>
              <a:rPr lang="en-US" b="1" dirty="0"/>
              <a:t>Overwhelmed</a:t>
            </a:r>
          </a:p>
          <a:p>
            <a:r>
              <a:rPr lang="en-US" b="1" dirty="0" smtClean="0"/>
              <a:t>Guilty</a:t>
            </a:r>
            <a:endParaRPr lang="en-US" b="1" dirty="0"/>
          </a:p>
        </p:txBody>
      </p:sp>
    </p:spTree>
    <p:extLst>
      <p:ext uri="{BB962C8B-B14F-4D97-AF65-F5344CB8AC3E}">
        <p14:creationId xmlns:p14="http://schemas.microsoft.com/office/powerpoint/2010/main" val="230049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543800" cy="722864"/>
          </a:xfrm>
        </p:spPr>
        <p:txBody>
          <a:bodyPr>
            <a:normAutofit/>
          </a:bodyPr>
          <a:lstStyle/>
          <a:p>
            <a:pPr algn="ctr"/>
            <a:r>
              <a:rPr lang="en-US" sz="3400" b="1" dirty="0" smtClean="0">
                <a:solidFill>
                  <a:schemeClr val="tx1">
                    <a:lumMod val="85000"/>
                    <a:lumOff val="15000"/>
                  </a:schemeClr>
                </a:solidFill>
              </a:rPr>
              <a:t>So many emotions, so little time.</a:t>
            </a:r>
            <a:endParaRPr lang="en-US" sz="3400" b="1" dirty="0">
              <a:solidFill>
                <a:schemeClr val="tx1">
                  <a:lumMod val="85000"/>
                  <a:lumOff val="15000"/>
                </a:schemeClr>
              </a:solidFill>
            </a:endParaRPr>
          </a:p>
        </p:txBody>
      </p:sp>
      <p:sp>
        <p:nvSpPr>
          <p:cNvPr id="3" name="Content Placeholder 2"/>
          <p:cNvSpPr>
            <a:spLocks noGrp="1"/>
          </p:cNvSpPr>
          <p:nvPr>
            <p:ph idx="1"/>
          </p:nvPr>
        </p:nvSpPr>
        <p:spPr>
          <a:xfrm>
            <a:off x="1043492" y="1600200"/>
            <a:ext cx="6777317" cy="4232429"/>
          </a:xfrm>
        </p:spPr>
        <p:txBody>
          <a:bodyPr/>
          <a:lstStyle/>
          <a:p>
            <a:r>
              <a:rPr lang="en-US" b="1" dirty="0" smtClean="0"/>
              <a:t>Embarrassment</a:t>
            </a:r>
            <a:endParaRPr lang="en-US" b="1" dirty="0" smtClean="0"/>
          </a:p>
          <a:p>
            <a:pPr lvl="1"/>
            <a:r>
              <a:rPr lang="en-US" sz="2000" dirty="0" smtClean="0">
                <a:solidFill>
                  <a:schemeClr val="tx1">
                    <a:lumMod val="85000"/>
                    <a:lumOff val="15000"/>
                  </a:schemeClr>
                </a:solidFill>
                <a:cs typeface="Aharoni" panose="02010803020104030203" pitchFamily="2" charset="-79"/>
              </a:rPr>
              <a:t>Stumble</a:t>
            </a:r>
            <a:endParaRPr lang="en-US" sz="2000" dirty="0">
              <a:solidFill>
                <a:schemeClr val="tx1">
                  <a:lumMod val="85000"/>
                  <a:lumOff val="15000"/>
                </a:schemeClr>
              </a:solidFill>
              <a:cs typeface="Aharoni" panose="02010803020104030203" pitchFamily="2" charset="-79"/>
            </a:endParaRPr>
          </a:p>
          <a:p>
            <a:pPr lvl="1"/>
            <a:r>
              <a:rPr lang="en-US" sz="2000" dirty="0" smtClean="0">
                <a:solidFill>
                  <a:schemeClr val="tx1">
                    <a:lumMod val="85000"/>
                    <a:lumOff val="15000"/>
                  </a:schemeClr>
                </a:solidFill>
                <a:cs typeface="Aharoni" panose="02010803020104030203" pitchFamily="2" charset="-79"/>
              </a:rPr>
              <a:t>Fall</a:t>
            </a:r>
            <a:endParaRPr lang="en-US" sz="2000" dirty="0">
              <a:solidFill>
                <a:schemeClr val="tx1">
                  <a:lumMod val="85000"/>
                  <a:lumOff val="15000"/>
                </a:schemeClr>
              </a:solidFill>
              <a:cs typeface="Aharoni" panose="02010803020104030203" pitchFamily="2" charset="-79"/>
            </a:endParaRPr>
          </a:p>
          <a:p>
            <a:pPr lvl="1"/>
            <a:r>
              <a:rPr lang="en-US" sz="2000" dirty="0" smtClean="0">
                <a:solidFill>
                  <a:schemeClr val="tx1">
                    <a:lumMod val="85000"/>
                    <a:lumOff val="15000"/>
                  </a:schemeClr>
                </a:solidFill>
                <a:cs typeface="Aharoni" panose="02010803020104030203" pitchFamily="2" charset="-79"/>
              </a:rPr>
              <a:t>Run into something with the wheelchair</a:t>
            </a:r>
            <a:endParaRPr lang="en-US" sz="2000" dirty="0">
              <a:solidFill>
                <a:schemeClr val="tx1">
                  <a:lumMod val="85000"/>
                  <a:lumOff val="15000"/>
                </a:schemeClr>
              </a:solidFill>
              <a:cs typeface="Aharoni" panose="02010803020104030203" pitchFamily="2" charset="-79"/>
            </a:endParaRPr>
          </a:p>
          <a:p>
            <a:pPr lvl="1"/>
            <a:r>
              <a:rPr lang="en-US" sz="2000" dirty="0" smtClean="0">
                <a:solidFill>
                  <a:schemeClr val="tx1">
                    <a:lumMod val="85000"/>
                    <a:lumOff val="15000"/>
                  </a:schemeClr>
                </a:solidFill>
                <a:cs typeface="Aharoni" panose="02010803020104030203" pitchFamily="2" charset="-79"/>
              </a:rPr>
              <a:t>Flat Tires</a:t>
            </a:r>
            <a:endParaRPr lang="en-US" sz="2000" dirty="0">
              <a:solidFill>
                <a:schemeClr val="tx1">
                  <a:lumMod val="85000"/>
                  <a:lumOff val="15000"/>
                </a:schemeClr>
              </a:solidFill>
              <a:cs typeface="Aharoni" panose="02010803020104030203" pitchFamily="2" charset="-79"/>
            </a:endParaRPr>
          </a:p>
          <a:p>
            <a:pPr lvl="1"/>
            <a:r>
              <a:rPr lang="en-US" sz="2000" dirty="0" smtClean="0">
                <a:solidFill>
                  <a:schemeClr val="tx1">
                    <a:lumMod val="85000"/>
                    <a:lumOff val="15000"/>
                  </a:schemeClr>
                </a:solidFill>
                <a:cs typeface="Aharoni" panose="02010803020104030203" pitchFamily="2" charset="-79"/>
              </a:rPr>
              <a:t>Smell</a:t>
            </a:r>
            <a:endParaRPr lang="en-US" sz="2000" dirty="0">
              <a:solidFill>
                <a:schemeClr val="tx1">
                  <a:lumMod val="85000"/>
                  <a:lumOff val="15000"/>
                </a:schemeClr>
              </a:solidFill>
              <a:cs typeface="Aharoni" panose="02010803020104030203" pitchFamily="2" charset="-79"/>
            </a:endParaRPr>
          </a:p>
          <a:p>
            <a:pPr lvl="1"/>
            <a:r>
              <a:rPr lang="en-US" sz="2000" dirty="0" smtClean="0">
                <a:solidFill>
                  <a:schemeClr val="tx1">
                    <a:lumMod val="85000"/>
                    <a:lumOff val="15000"/>
                  </a:schemeClr>
                </a:solidFill>
                <a:cs typeface="Aharoni" panose="02010803020104030203" pitchFamily="2" charset="-79"/>
              </a:rPr>
              <a:t>Sounds and Noises</a:t>
            </a:r>
            <a:endParaRPr lang="en-US" sz="2000" dirty="0">
              <a:solidFill>
                <a:schemeClr val="tx1">
                  <a:lumMod val="85000"/>
                  <a:lumOff val="15000"/>
                </a:schemeClr>
              </a:solidFill>
              <a:cs typeface="Aharoni" panose="02010803020104030203" pitchFamily="2" charset="-79"/>
            </a:endParaRPr>
          </a:p>
          <a:p>
            <a:pPr lvl="1"/>
            <a:r>
              <a:rPr lang="en-US" sz="2000" dirty="0" smtClean="0">
                <a:solidFill>
                  <a:schemeClr val="tx1">
                    <a:lumMod val="85000"/>
                    <a:lumOff val="15000"/>
                  </a:schemeClr>
                </a:solidFill>
                <a:cs typeface="Aharoni" panose="02010803020104030203" pitchFamily="2" charset="-79"/>
              </a:rPr>
              <a:t>Bowel and Bladder Control Problems</a:t>
            </a:r>
            <a:endParaRPr lang="en-US" sz="2000" dirty="0">
              <a:solidFill>
                <a:schemeClr val="tx1">
                  <a:lumMod val="85000"/>
                  <a:lumOff val="15000"/>
                </a:schemeClr>
              </a:solidFill>
              <a:cs typeface="Aharoni" panose="02010803020104030203" pitchFamily="2" charset="-79"/>
            </a:endParaRPr>
          </a:p>
          <a:p>
            <a:pPr lvl="1"/>
            <a:r>
              <a:rPr lang="en-US" sz="2000" dirty="0" smtClean="0">
                <a:solidFill>
                  <a:schemeClr val="tx1">
                    <a:lumMod val="85000"/>
                    <a:lumOff val="15000"/>
                  </a:schemeClr>
                </a:solidFill>
                <a:cs typeface="Aharoni" panose="02010803020104030203" pitchFamily="2" charset="-79"/>
              </a:rPr>
              <a:t>Urinals falling out of vehicles</a:t>
            </a:r>
            <a:endParaRPr lang="en-US" sz="2000" dirty="0">
              <a:solidFill>
                <a:schemeClr val="tx1">
                  <a:lumMod val="85000"/>
                  <a:lumOff val="15000"/>
                </a:schemeClr>
              </a:solidFill>
              <a:cs typeface="Aharoni" panose="02010803020104030203" pitchFamily="2" charset="-79"/>
            </a:endParaRPr>
          </a:p>
          <a:p>
            <a:pPr lvl="1"/>
            <a:r>
              <a:rPr lang="en-US" sz="2000" dirty="0" smtClean="0">
                <a:solidFill>
                  <a:schemeClr val="tx1">
                    <a:lumMod val="85000"/>
                    <a:lumOff val="15000"/>
                  </a:schemeClr>
                </a:solidFill>
                <a:cs typeface="Aharoni" panose="02010803020104030203" pitchFamily="2" charset="-79"/>
              </a:rPr>
              <a:t>Emptying urinals</a:t>
            </a:r>
            <a:endParaRPr lang="en-US" sz="2000" dirty="0">
              <a:solidFill>
                <a:schemeClr val="tx1">
                  <a:lumMod val="85000"/>
                  <a:lumOff val="15000"/>
                </a:schemeClr>
              </a:solidFill>
              <a:cs typeface="Aharoni" panose="02010803020104030203" pitchFamily="2" charset="-79"/>
            </a:endParaRPr>
          </a:p>
          <a:p>
            <a:pPr lvl="1"/>
            <a:endParaRPr lang="en-US" dirty="0"/>
          </a:p>
        </p:txBody>
      </p:sp>
    </p:spTree>
    <p:extLst>
      <p:ext uri="{BB962C8B-B14F-4D97-AF65-F5344CB8AC3E}">
        <p14:creationId xmlns:p14="http://schemas.microsoft.com/office/powerpoint/2010/main" val="1737543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543800" cy="722864"/>
          </a:xfrm>
        </p:spPr>
        <p:txBody>
          <a:bodyPr>
            <a:normAutofit/>
          </a:bodyPr>
          <a:lstStyle/>
          <a:p>
            <a:pPr algn="ctr"/>
            <a:r>
              <a:rPr lang="en-US" sz="3400" b="1" dirty="0" smtClean="0">
                <a:solidFill>
                  <a:schemeClr val="tx1">
                    <a:lumMod val="85000"/>
                    <a:lumOff val="15000"/>
                  </a:schemeClr>
                </a:solidFill>
              </a:rPr>
              <a:t>So many emotions, so little time.</a:t>
            </a:r>
            <a:endParaRPr lang="en-US" sz="3400" b="1" dirty="0">
              <a:solidFill>
                <a:schemeClr val="tx1">
                  <a:lumMod val="85000"/>
                  <a:lumOff val="15000"/>
                </a:schemeClr>
              </a:solidFill>
            </a:endParaRPr>
          </a:p>
        </p:txBody>
      </p:sp>
      <p:sp>
        <p:nvSpPr>
          <p:cNvPr id="3" name="Content Placeholder 2"/>
          <p:cNvSpPr>
            <a:spLocks noGrp="1"/>
          </p:cNvSpPr>
          <p:nvPr>
            <p:ph idx="1"/>
          </p:nvPr>
        </p:nvSpPr>
        <p:spPr>
          <a:xfrm>
            <a:off x="1043492" y="1600200"/>
            <a:ext cx="6777317" cy="4232429"/>
          </a:xfrm>
        </p:spPr>
        <p:txBody>
          <a:bodyPr>
            <a:normAutofit lnSpcReduction="10000"/>
          </a:bodyPr>
          <a:lstStyle/>
          <a:p>
            <a:r>
              <a:rPr lang="en-US" sz="2600" b="1" dirty="0" smtClean="0"/>
              <a:t>Anger</a:t>
            </a:r>
            <a:endParaRPr lang="en-US" sz="2600" b="1" dirty="0" smtClean="0"/>
          </a:p>
          <a:p>
            <a:pPr lvl="1"/>
            <a:r>
              <a:rPr lang="en-US" sz="2000" dirty="0" smtClean="0">
                <a:solidFill>
                  <a:schemeClr val="tx1">
                    <a:lumMod val="85000"/>
                    <a:lumOff val="15000"/>
                  </a:schemeClr>
                </a:solidFill>
                <a:cs typeface="Aharoni" panose="02010803020104030203" pitchFamily="2" charset="-79"/>
              </a:rPr>
              <a:t>So many demands</a:t>
            </a:r>
          </a:p>
          <a:p>
            <a:pPr lvl="1"/>
            <a:r>
              <a:rPr lang="en-US" sz="2000" dirty="0" smtClean="0">
                <a:solidFill>
                  <a:schemeClr val="tx1">
                    <a:lumMod val="85000"/>
                    <a:lumOff val="15000"/>
                  </a:schemeClr>
                </a:solidFill>
                <a:cs typeface="Aharoni" panose="02010803020104030203" pitchFamily="2" charset="-79"/>
              </a:rPr>
              <a:t>Criticism of everything I try to do</a:t>
            </a:r>
          </a:p>
          <a:p>
            <a:pPr lvl="1"/>
            <a:r>
              <a:rPr lang="en-US" sz="2000" dirty="0" smtClean="0">
                <a:solidFill>
                  <a:schemeClr val="tx1">
                    <a:lumMod val="85000"/>
                    <a:lumOff val="15000"/>
                  </a:schemeClr>
                </a:solidFill>
                <a:cs typeface="Aharoni" panose="02010803020104030203" pitchFamily="2" charset="-79"/>
              </a:rPr>
              <a:t>Taken for granted.  No words of appreciation, not even a simple “thank you”</a:t>
            </a:r>
          </a:p>
          <a:p>
            <a:pPr lvl="1"/>
            <a:r>
              <a:rPr lang="en-US" sz="2000" dirty="0" smtClean="0">
                <a:solidFill>
                  <a:schemeClr val="tx1">
                    <a:lumMod val="85000"/>
                    <a:lumOff val="15000"/>
                  </a:schemeClr>
                </a:solidFill>
                <a:cs typeface="Aharoni" panose="02010803020104030203" pitchFamily="2" charset="-79"/>
              </a:rPr>
              <a:t>Angry for feeling angry</a:t>
            </a:r>
          </a:p>
          <a:p>
            <a:pPr lvl="1"/>
            <a:r>
              <a:rPr lang="en-US" sz="2000" dirty="0" smtClean="0">
                <a:solidFill>
                  <a:schemeClr val="tx1">
                    <a:lumMod val="85000"/>
                    <a:lumOff val="15000"/>
                  </a:schemeClr>
                </a:solidFill>
                <a:cs typeface="Aharoni" panose="02010803020104030203" pitchFamily="2" charset="-79"/>
              </a:rPr>
              <a:t>Lacking control of anything</a:t>
            </a:r>
          </a:p>
          <a:p>
            <a:pPr lvl="1"/>
            <a:r>
              <a:rPr lang="en-US" sz="2000" dirty="0" smtClean="0">
                <a:solidFill>
                  <a:schemeClr val="tx1">
                    <a:lumMod val="85000"/>
                    <a:lumOff val="15000"/>
                  </a:schemeClr>
                </a:solidFill>
                <a:cs typeface="Aharoni" panose="02010803020104030203" pitchFamily="2" charset="-79"/>
              </a:rPr>
              <a:t>So many disappointments</a:t>
            </a:r>
          </a:p>
          <a:p>
            <a:pPr marL="365760" lvl="1" indent="0">
              <a:buNone/>
            </a:pPr>
            <a:r>
              <a:rPr lang="en-US" sz="2000" b="1" dirty="0" smtClean="0">
                <a:solidFill>
                  <a:schemeClr val="tx1">
                    <a:lumMod val="85000"/>
                    <a:lumOff val="15000"/>
                  </a:schemeClr>
                </a:solidFill>
                <a:cs typeface="Aharoni" panose="02010803020104030203" pitchFamily="2" charset="-79"/>
              </a:rPr>
              <a:t>Anger has risks!  </a:t>
            </a:r>
          </a:p>
          <a:p>
            <a:pPr marL="365760" lvl="1" indent="0">
              <a:buNone/>
            </a:pPr>
            <a:r>
              <a:rPr lang="en-US" sz="2000" dirty="0" smtClean="0">
                <a:solidFill>
                  <a:schemeClr val="tx1">
                    <a:lumMod val="85000"/>
                    <a:lumOff val="15000"/>
                  </a:schemeClr>
                </a:solidFill>
                <a:cs typeface="Aharoni" panose="02010803020104030203" pitchFamily="2" charset="-79"/>
              </a:rPr>
              <a:t>Depression ~ anxiety ~ digestive disorders ~ high blood pressure ~ ulcers ~ muscle tension ~ insomnia</a:t>
            </a:r>
            <a:endParaRPr lang="en-US" sz="2000" dirty="0">
              <a:solidFill>
                <a:schemeClr val="accent6">
                  <a:lumMod val="50000"/>
                </a:schemeClr>
              </a:solidFill>
              <a:cs typeface="Aharoni" panose="02010803020104030203" pitchFamily="2" charset="-79"/>
            </a:endParaRPr>
          </a:p>
          <a:p>
            <a:pPr lvl="1"/>
            <a:endParaRPr lang="en-US" sz="2000" dirty="0"/>
          </a:p>
        </p:txBody>
      </p:sp>
    </p:spTree>
    <p:extLst>
      <p:ext uri="{BB962C8B-B14F-4D97-AF65-F5344CB8AC3E}">
        <p14:creationId xmlns:p14="http://schemas.microsoft.com/office/powerpoint/2010/main" val="94765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543800" cy="722864"/>
          </a:xfrm>
        </p:spPr>
        <p:txBody>
          <a:bodyPr>
            <a:normAutofit/>
          </a:bodyPr>
          <a:lstStyle/>
          <a:p>
            <a:pPr algn="ctr"/>
            <a:r>
              <a:rPr lang="en-US" sz="3400" b="1" dirty="0" smtClean="0">
                <a:solidFill>
                  <a:schemeClr val="tx1">
                    <a:lumMod val="85000"/>
                    <a:lumOff val="15000"/>
                  </a:schemeClr>
                </a:solidFill>
              </a:rPr>
              <a:t>So many emotions, so little time.</a:t>
            </a:r>
            <a:endParaRPr lang="en-US" sz="3400" b="1" dirty="0">
              <a:solidFill>
                <a:schemeClr val="tx1">
                  <a:lumMod val="85000"/>
                  <a:lumOff val="15000"/>
                </a:schemeClr>
              </a:solidFill>
            </a:endParaRPr>
          </a:p>
        </p:txBody>
      </p:sp>
      <p:sp>
        <p:nvSpPr>
          <p:cNvPr id="3" name="Content Placeholder 2"/>
          <p:cNvSpPr>
            <a:spLocks noGrp="1"/>
          </p:cNvSpPr>
          <p:nvPr>
            <p:ph idx="1"/>
          </p:nvPr>
        </p:nvSpPr>
        <p:spPr>
          <a:xfrm>
            <a:off x="1043492" y="1600200"/>
            <a:ext cx="6777317" cy="4232429"/>
          </a:xfrm>
        </p:spPr>
        <p:txBody>
          <a:bodyPr>
            <a:normAutofit/>
          </a:bodyPr>
          <a:lstStyle/>
          <a:p>
            <a:r>
              <a:rPr lang="en-US" sz="2600" b="1" dirty="0" smtClean="0"/>
              <a:t>Guilt</a:t>
            </a:r>
            <a:endParaRPr lang="en-US" sz="2600" b="1" dirty="0" smtClean="0"/>
          </a:p>
          <a:p>
            <a:pPr lvl="1"/>
            <a:r>
              <a:rPr lang="en-US" sz="2000" dirty="0" smtClean="0">
                <a:solidFill>
                  <a:schemeClr val="tx1">
                    <a:lumMod val="85000"/>
                    <a:lumOff val="15000"/>
                  </a:schemeClr>
                </a:solidFill>
                <a:cs typeface="Aharoni" panose="02010803020104030203" pitchFamily="2" charset="-79"/>
              </a:rPr>
              <a:t>I can’t do enough</a:t>
            </a:r>
          </a:p>
          <a:p>
            <a:pPr lvl="1"/>
            <a:r>
              <a:rPr lang="en-US" sz="2000" dirty="0" smtClean="0">
                <a:solidFill>
                  <a:schemeClr val="tx1">
                    <a:lumMod val="85000"/>
                    <a:lumOff val="15000"/>
                  </a:schemeClr>
                </a:solidFill>
                <a:cs typeface="Aharoni" panose="02010803020104030203" pitchFamily="2" charset="-79"/>
              </a:rPr>
              <a:t>I’m always saying the wrong thing</a:t>
            </a:r>
          </a:p>
          <a:p>
            <a:pPr lvl="1"/>
            <a:r>
              <a:rPr lang="en-US" sz="2000" dirty="0" smtClean="0">
                <a:solidFill>
                  <a:schemeClr val="tx1">
                    <a:lumMod val="85000"/>
                    <a:lumOff val="15000"/>
                  </a:schemeClr>
                </a:solidFill>
                <a:cs typeface="Aharoni" panose="02010803020104030203" pitchFamily="2" charset="-79"/>
              </a:rPr>
              <a:t>“Should have” / “Could have” / “Ought to”</a:t>
            </a:r>
          </a:p>
          <a:p>
            <a:pPr lvl="1"/>
            <a:endParaRPr lang="en-US" sz="2000" dirty="0" smtClean="0">
              <a:solidFill>
                <a:schemeClr val="tx1">
                  <a:lumMod val="85000"/>
                  <a:lumOff val="15000"/>
                </a:schemeClr>
              </a:solidFill>
              <a:cs typeface="Aharoni" panose="02010803020104030203" pitchFamily="2" charset="-79"/>
            </a:endParaRPr>
          </a:p>
          <a:p>
            <a:pPr marL="365760" lvl="1" indent="0">
              <a:buNone/>
            </a:pPr>
            <a:r>
              <a:rPr lang="en-US" sz="2000" b="1" dirty="0" smtClean="0">
                <a:solidFill>
                  <a:schemeClr val="tx1">
                    <a:lumMod val="85000"/>
                    <a:lumOff val="15000"/>
                  </a:schemeClr>
                </a:solidFill>
                <a:cs typeface="Aharoni" panose="02010803020104030203" pitchFamily="2" charset="-79"/>
              </a:rPr>
              <a:t>Guilt has risks!  </a:t>
            </a:r>
          </a:p>
          <a:p>
            <a:pPr marL="365760" lvl="1" indent="0">
              <a:buNone/>
            </a:pPr>
            <a:r>
              <a:rPr lang="en-US" sz="2000" dirty="0" smtClean="0">
                <a:solidFill>
                  <a:schemeClr val="tx1">
                    <a:lumMod val="85000"/>
                    <a:lumOff val="15000"/>
                  </a:schemeClr>
                </a:solidFill>
                <a:cs typeface="Aharoni" panose="02010803020104030203" pitchFamily="2" charset="-79"/>
              </a:rPr>
              <a:t>Beating yourself up over faults that are imagined, unavoidable, or simply human is counterproductive at a time when you need to be your best advocate.  </a:t>
            </a:r>
            <a:endParaRPr lang="en-US" sz="2000" dirty="0">
              <a:solidFill>
                <a:schemeClr val="accent6">
                  <a:lumMod val="50000"/>
                </a:schemeClr>
              </a:solidFill>
              <a:cs typeface="Aharoni" panose="02010803020104030203" pitchFamily="2" charset="-79"/>
            </a:endParaRPr>
          </a:p>
          <a:p>
            <a:pPr lvl="1"/>
            <a:endParaRPr lang="en-US" sz="2000" dirty="0"/>
          </a:p>
        </p:txBody>
      </p:sp>
    </p:spTree>
    <p:extLst>
      <p:ext uri="{BB962C8B-B14F-4D97-AF65-F5344CB8AC3E}">
        <p14:creationId xmlns:p14="http://schemas.microsoft.com/office/powerpoint/2010/main" val="4268224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378</TotalTime>
  <Words>1265</Words>
  <Application>Microsoft Office PowerPoint</Application>
  <PresentationFormat>On-screen Show (4:3)</PresentationFormat>
  <Paragraphs>176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Austin</vt:lpstr>
      <vt:lpstr>Caring for Caregivers  Perspectives on Life From the Other Side of the Bed</vt:lpstr>
      <vt:lpstr> “There are only four kinds of people in this world—those who have been caregivers, those who currently are caregivers, those who will be caregivers and those who need caregivers.”   ~ Former First Lady Rosalynn Carter </vt:lpstr>
      <vt:lpstr>How did I get here?</vt:lpstr>
      <vt:lpstr>The New Job Responsibilities (for which you receive NO training)</vt:lpstr>
      <vt:lpstr>Video</vt:lpstr>
      <vt:lpstr>What did you hear?</vt:lpstr>
      <vt:lpstr>So many emotions, so little time.</vt:lpstr>
      <vt:lpstr>So many emotions, so little time.</vt:lpstr>
      <vt:lpstr>So many emotions, so little time.</vt:lpstr>
      <vt:lpstr>So many emotions, so little time.</vt:lpstr>
      <vt:lpstr>So many emotions, so little time.</vt:lpstr>
      <vt:lpstr>So many emotions, so little time.</vt:lpstr>
      <vt:lpstr>So many emotions, so little time.</vt:lpstr>
      <vt:lpstr>So many emotions, so little time.</vt:lpstr>
      <vt:lpstr>Video</vt:lpstr>
      <vt:lpstr>PowerPoint Presentation</vt:lpstr>
      <vt:lpstr>PowerPoint Presentation</vt:lpstr>
      <vt:lpstr>  Caregiver Survival Tips</vt:lpstr>
      <vt:lpstr>Caregiver Survival Tips</vt:lpstr>
      <vt:lpstr>Caregiver Survival Tips </vt:lpstr>
      <vt:lpstr>Caregiver Survival Tips </vt:lpstr>
      <vt:lpstr>Caregiver Survival Tips </vt:lpstr>
      <vt:lpstr>How to Help the Caregiver While You are Working With the One they are Caring For</vt:lpstr>
      <vt:lpstr>How to Help the Caregiver While You are Working With the One they are Caring For</vt:lpstr>
      <vt:lpstr>Online Caregiver Resources</vt:lpstr>
      <vt:lpstr>A Few Great Caregiving Books</vt:lpstr>
    </vt:vector>
  </TitlesOfParts>
  <Company>Abvi-Goodwill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Caregivers</dc:title>
  <dc:creator>JoBeth Rath</dc:creator>
  <cp:lastModifiedBy>JoBeth Rath</cp:lastModifiedBy>
  <cp:revision>30</cp:revision>
  <dcterms:created xsi:type="dcterms:W3CDTF">2014-03-20T16:43:51Z</dcterms:created>
  <dcterms:modified xsi:type="dcterms:W3CDTF">2014-03-21T16:55:01Z</dcterms:modified>
</cp:coreProperties>
</file>